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78" r:id="rId2"/>
    <p:sldId id="286" r:id="rId3"/>
    <p:sldId id="281" r:id="rId4"/>
    <p:sldId id="282" r:id="rId5"/>
    <p:sldId id="289" r:id="rId6"/>
    <p:sldId id="284" r:id="rId7"/>
    <p:sldId id="259" r:id="rId8"/>
    <p:sldId id="290" r:id="rId9"/>
    <p:sldId id="288" r:id="rId10"/>
    <p:sldId id="274" r:id="rId11"/>
    <p:sldId id="260" r:id="rId12"/>
    <p:sldId id="261" r:id="rId13"/>
    <p:sldId id="262" r:id="rId14"/>
    <p:sldId id="276" r:id="rId15"/>
    <p:sldId id="263" r:id="rId16"/>
    <p:sldId id="264" r:id="rId17"/>
    <p:sldId id="267" r:id="rId18"/>
    <p:sldId id="277" r:id="rId19"/>
    <p:sldId id="271" r:id="rId20"/>
    <p:sldId id="275" r:id="rId21"/>
    <p:sldId id="287" r:id="rId22"/>
  </p:sldIdLst>
  <p:sldSz cx="9144000" cy="6858000" type="screen4x3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5" orient="horz" pos="391" userDrawn="1">
          <p15:clr>
            <a:srgbClr val="A4A3A4"/>
          </p15:clr>
        </p15:guide>
        <p15:guide id="21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713C7"/>
    <a:srgbClr val="CA451C"/>
    <a:srgbClr val="5A824A"/>
    <a:srgbClr val="9B3215"/>
    <a:srgbClr val="C06922"/>
    <a:srgbClr val="123C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5320" autoAdjust="0"/>
  </p:normalViewPr>
  <p:slideViewPr>
    <p:cSldViewPr showGuides="1">
      <p:cViewPr varScale="1">
        <p:scale>
          <a:sx n="80" d="100"/>
          <a:sy n="80" d="100"/>
        </p:scale>
        <p:origin x="1982" y="62"/>
      </p:cViewPr>
      <p:guideLst>
        <p:guide orient="horz" pos="391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BB2238-8662-420B-B6B2-75EB4795E509}" type="datetimeFigureOut">
              <a:rPr lang="ko-KR" altLang="en-US" smtClean="0"/>
              <a:t>2024-07-24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65B7A-DE05-4137-8FD0-41C98E1027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8318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4161C-6A50-4269-AEED-D54E71665676}" type="datetimeFigureOut">
              <a:rPr lang="ko-KR" altLang="en-US" smtClean="0"/>
              <a:t>2024-07-24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1900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100" y="4748214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3417A-A28F-4805-926F-A4EF84A94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4781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3417A-A28F-4805-926F-A4EF84A94EB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2033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3417A-A28F-4805-926F-A4EF84A94EB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1513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91217" y="6503347"/>
            <a:ext cx="1272783" cy="309653"/>
          </a:xfrm>
          <a:prstGeom prst="rect">
            <a:avLst/>
          </a:prstGeom>
        </p:spPr>
      </p:pic>
      <p:grpSp>
        <p:nvGrpSpPr>
          <p:cNvPr id="8" name="그룹 7"/>
          <p:cNvGrpSpPr/>
          <p:nvPr userDrawn="1"/>
        </p:nvGrpSpPr>
        <p:grpSpPr>
          <a:xfrm>
            <a:off x="0" y="520416"/>
            <a:ext cx="9144000" cy="100584"/>
            <a:chOff x="0" y="630936"/>
            <a:chExt cx="12192000" cy="100584"/>
          </a:xfrm>
        </p:grpSpPr>
        <p:sp>
          <p:nvSpPr>
            <p:cNvPr id="9" name="직사각형 8"/>
            <p:cNvSpPr/>
            <p:nvPr/>
          </p:nvSpPr>
          <p:spPr>
            <a:xfrm>
              <a:off x="0" y="630936"/>
              <a:ext cx="8904288" cy="100584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8904288" y="630936"/>
              <a:ext cx="3287712" cy="100584"/>
            </a:xfrm>
            <a:prstGeom prst="rect">
              <a:avLst/>
            </a:prstGeom>
            <a:solidFill>
              <a:srgbClr val="FF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5383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944-4E7F-414A-8A57-9BCE7D5111D4}" type="datetimeFigureOut">
              <a:rPr lang="ko-KR" altLang="en-US" smtClean="0"/>
              <a:t>2024-07-24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158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944-4E7F-414A-8A57-9BCE7D5111D4}" type="datetimeFigureOut">
              <a:rPr lang="ko-KR" altLang="en-US" smtClean="0"/>
              <a:t>2024-07-24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976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44" name="Objekt 43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6303685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직선 연결선 2"/>
          <p:cNvCxnSpPr/>
          <p:nvPr userDrawn="1"/>
        </p:nvCxnSpPr>
        <p:spPr>
          <a:xfrm>
            <a:off x="108000" y="549000"/>
            <a:ext cx="8892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13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944-4E7F-414A-8A57-9BCE7D5111D4}" type="datetimeFigureOut">
              <a:rPr lang="ko-KR" altLang="en-US" smtClean="0"/>
              <a:t>2024-07-24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5183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944-4E7F-414A-8A57-9BCE7D5111D4}" type="datetimeFigureOut">
              <a:rPr lang="ko-KR" altLang="en-US" smtClean="0"/>
              <a:t>2024-07-24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717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944-4E7F-414A-8A57-9BCE7D5111D4}" type="datetimeFigureOut">
              <a:rPr lang="ko-KR" altLang="en-US" smtClean="0"/>
              <a:t>2024-07-24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386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944-4E7F-414A-8A57-9BCE7D5111D4}" type="datetimeFigureOut">
              <a:rPr lang="ko-KR" altLang="en-US" smtClean="0"/>
              <a:t>2024-07-24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421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944-4E7F-414A-8A57-9BCE7D5111D4}" type="datetimeFigureOut">
              <a:rPr lang="ko-KR" altLang="en-US" smtClean="0"/>
              <a:t>2024-07-24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8465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944-4E7F-414A-8A57-9BCE7D5111D4}" type="datetimeFigureOut">
              <a:rPr lang="ko-KR" altLang="en-US" smtClean="0"/>
              <a:t>2024-07-24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208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944-4E7F-414A-8A57-9BCE7D5111D4}" type="datetimeFigureOut">
              <a:rPr lang="ko-KR" altLang="en-US" smtClean="0"/>
              <a:t>2024-07-24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91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A3944-4E7F-414A-8A57-9BCE7D5111D4}" type="datetimeFigureOut">
              <a:rPr lang="ko-KR" altLang="en-US" smtClean="0"/>
              <a:t>2024-07-24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789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artup@ccei.k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rtupcommons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001" y="70185"/>
            <a:ext cx="1963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+mn-ea"/>
              </a:rPr>
              <a:t>작성 가이드 라인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4000" y="1269000"/>
            <a:ext cx="819512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latinLnBrk="0">
              <a:lnSpc>
                <a:spcPct val="150000"/>
              </a:lnSpc>
              <a:buAutoNum type="arabicPeriod"/>
            </a:pPr>
            <a:r>
              <a:rPr lang="ko-KR" altLang="en-US" sz="1400" b="1" dirty="0">
                <a:latin typeface="+mn-ea"/>
              </a:rPr>
              <a:t>작성 전 </a:t>
            </a:r>
            <a:r>
              <a:rPr lang="ko-KR" altLang="en-US" sz="1400" b="1" dirty="0" smtClean="0">
                <a:latin typeface="+mn-ea"/>
              </a:rPr>
              <a:t>작성 </a:t>
            </a:r>
            <a:r>
              <a:rPr lang="ko-KR" altLang="en-US" sz="1400" b="1" dirty="0">
                <a:latin typeface="+mn-ea"/>
              </a:rPr>
              <a:t>항목 관련사항을 읽어 주시기 바랍니다</a:t>
            </a:r>
            <a:r>
              <a:rPr lang="en-US" altLang="ko-KR" sz="1400" b="1" dirty="0">
                <a:latin typeface="+mn-ea"/>
              </a:rPr>
              <a:t>.</a:t>
            </a:r>
          </a:p>
          <a:p>
            <a:pPr latinLnBrk="0">
              <a:lnSpc>
                <a:spcPct val="150000"/>
              </a:lnSpc>
            </a:pPr>
            <a:r>
              <a:rPr lang="en-US" altLang="ko-KR" sz="1400" b="1" dirty="0">
                <a:latin typeface="+mn-ea"/>
              </a:rPr>
              <a:t> </a:t>
            </a:r>
          </a:p>
          <a:p>
            <a:pPr latinLnBrk="0">
              <a:lnSpc>
                <a:spcPct val="150000"/>
              </a:lnSpc>
            </a:pPr>
            <a:r>
              <a:rPr lang="en-US" altLang="ko-KR" sz="1400" b="1" dirty="0">
                <a:latin typeface="+mn-ea"/>
              </a:rPr>
              <a:t>2.</a:t>
            </a:r>
            <a:r>
              <a:rPr lang="ko-KR" altLang="en-US" sz="1400" b="1" dirty="0">
                <a:latin typeface="+mn-ea"/>
              </a:rPr>
              <a:t> 작성시 </a:t>
            </a:r>
            <a:r>
              <a:rPr lang="en-US" altLang="ko-KR" sz="1400" b="1" dirty="0">
                <a:latin typeface="+mn-ea"/>
              </a:rPr>
              <a:t>“</a:t>
            </a:r>
            <a:r>
              <a:rPr lang="ko-KR" altLang="en-US" sz="1400" b="1" dirty="0">
                <a:latin typeface="+mn-ea"/>
              </a:rPr>
              <a:t>작성 매뉴얼</a:t>
            </a:r>
            <a:r>
              <a:rPr lang="en-US" altLang="ko-KR" sz="1400" b="1" dirty="0">
                <a:latin typeface="+mn-ea"/>
              </a:rPr>
              <a:t>＂</a:t>
            </a:r>
            <a:r>
              <a:rPr lang="ko-KR" altLang="en-US" sz="1400" b="1" dirty="0">
                <a:latin typeface="+mn-ea"/>
              </a:rPr>
              <a:t>을 참고하여 가능한 한 모든 항목을 작성하여 주시기 바랍니다</a:t>
            </a:r>
            <a:r>
              <a:rPr lang="en-US" altLang="ko-KR" sz="1400" b="1" dirty="0">
                <a:latin typeface="+mn-ea"/>
              </a:rPr>
              <a:t>.</a:t>
            </a:r>
          </a:p>
          <a:p>
            <a:pPr marL="361950" indent="-180975" latinLnBrk="0">
              <a:lnSpc>
                <a:spcPct val="150000"/>
              </a:lnSpc>
            </a:pPr>
            <a:r>
              <a:rPr lang="en-US" altLang="ko-KR" sz="1400" b="1" dirty="0">
                <a:solidFill>
                  <a:srgbClr val="FF0000"/>
                </a:solidFill>
                <a:latin typeface="+mn-ea"/>
              </a:rPr>
              <a:t>※ </a:t>
            </a:r>
            <a:r>
              <a:rPr lang="ko-KR" altLang="en-US" sz="1400" b="1" dirty="0" err="1" smtClean="0">
                <a:solidFill>
                  <a:srgbClr val="FF0000"/>
                </a:solidFill>
                <a:latin typeface="+mn-ea"/>
              </a:rPr>
              <a:t>기술성을</a:t>
            </a:r>
            <a:r>
              <a:rPr lang="ko-KR" altLang="en-US" sz="1400" b="1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ko-KR" altLang="en-US" sz="1400" b="1" dirty="0">
                <a:solidFill>
                  <a:srgbClr val="FF0000"/>
                </a:solidFill>
                <a:latin typeface="+mn-ea"/>
              </a:rPr>
              <a:t>제외하고는 기존에 가지고 계신 자료 외에 추가 자료를 굳이 만들지는 말아 주세요</a:t>
            </a:r>
            <a:r>
              <a:rPr lang="en-US" altLang="ko-KR" sz="1400" b="1" dirty="0">
                <a:solidFill>
                  <a:srgbClr val="FF0000"/>
                </a:solidFill>
                <a:latin typeface="+mn-ea"/>
              </a:rPr>
              <a:t>!</a:t>
            </a:r>
          </a:p>
          <a:p>
            <a:pPr marL="361950" indent="-180975" latinLnBrk="0">
              <a:lnSpc>
                <a:spcPct val="150000"/>
              </a:lnSpc>
            </a:pPr>
            <a:r>
              <a:rPr lang="en-US" altLang="ko-KR" sz="1400" b="1" dirty="0">
                <a:solidFill>
                  <a:srgbClr val="FF0000"/>
                </a:solidFill>
                <a:latin typeface="+mn-ea"/>
              </a:rPr>
              <a:t>※ </a:t>
            </a:r>
            <a:r>
              <a:rPr lang="ko-KR" altLang="en-US" sz="1400" b="1" dirty="0">
                <a:solidFill>
                  <a:srgbClr val="FF0000"/>
                </a:solidFill>
                <a:latin typeface="+mn-ea"/>
              </a:rPr>
              <a:t>만약</a:t>
            </a:r>
            <a:r>
              <a:rPr lang="en-US" altLang="ko-KR" sz="1400" b="1" dirty="0">
                <a:solidFill>
                  <a:srgbClr val="FF0000"/>
                </a:solidFill>
                <a:latin typeface="+mn-ea"/>
              </a:rPr>
              <a:t>, </a:t>
            </a:r>
            <a:r>
              <a:rPr lang="ko-KR" altLang="en-US" sz="1400" b="1" dirty="0">
                <a:solidFill>
                  <a:srgbClr val="FF0000"/>
                </a:solidFill>
                <a:latin typeface="+mn-ea"/>
              </a:rPr>
              <a:t>전달하고자하는 내용이 있다면 자유롭게 적어 주시면 됩니다</a:t>
            </a:r>
            <a:r>
              <a:rPr lang="en-US" altLang="ko-KR" sz="1400" b="1" dirty="0">
                <a:solidFill>
                  <a:srgbClr val="FF0000"/>
                </a:solidFill>
                <a:latin typeface="+mn-ea"/>
              </a:rPr>
              <a:t>!</a:t>
            </a:r>
          </a:p>
          <a:p>
            <a:pPr latinLnBrk="0">
              <a:lnSpc>
                <a:spcPct val="150000"/>
              </a:lnSpc>
            </a:pPr>
            <a:endParaRPr lang="en-US" altLang="ko-KR" sz="1400" b="1" dirty="0">
              <a:latin typeface="+mn-ea"/>
            </a:endParaRPr>
          </a:p>
          <a:p>
            <a:pPr latinLnBrk="0">
              <a:lnSpc>
                <a:spcPct val="150000"/>
              </a:lnSpc>
            </a:pPr>
            <a:r>
              <a:rPr lang="en-US" altLang="ko-KR" sz="1400" b="1" dirty="0">
                <a:latin typeface="+mn-ea"/>
              </a:rPr>
              <a:t>3. </a:t>
            </a:r>
            <a:r>
              <a:rPr lang="ko-KR" altLang="en-US" sz="1400" b="1" dirty="0">
                <a:latin typeface="+mn-ea"/>
              </a:rPr>
              <a:t>각 항목별 </a:t>
            </a:r>
            <a:r>
              <a:rPr lang="en-US" altLang="ko-KR" sz="1400" b="1" dirty="0">
                <a:latin typeface="+mn-ea"/>
              </a:rPr>
              <a:t>1</a:t>
            </a:r>
            <a:r>
              <a:rPr lang="ko-KR" altLang="en-US" sz="1400" b="1" dirty="0">
                <a:latin typeface="+mn-ea"/>
              </a:rPr>
              <a:t>페이지로 작성이 어려울 경우</a:t>
            </a:r>
            <a:r>
              <a:rPr lang="en-US" altLang="ko-KR" sz="1400" b="1" dirty="0">
                <a:latin typeface="+mn-ea"/>
              </a:rPr>
              <a:t>, </a:t>
            </a:r>
            <a:r>
              <a:rPr lang="ko-KR" altLang="en-US" sz="1400" b="1" dirty="0">
                <a:latin typeface="+mn-ea"/>
              </a:rPr>
              <a:t>슬라이드를 추가로 삽입하여 작성하여 주시고</a:t>
            </a:r>
            <a:r>
              <a:rPr lang="en-US" altLang="ko-KR" sz="1400" b="1" dirty="0">
                <a:latin typeface="+mn-ea"/>
              </a:rPr>
              <a:t>,</a:t>
            </a:r>
            <a:br>
              <a:rPr lang="en-US" altLang="ko-KR" sz="1400" b="1" dirty="0">
                <a:latin typeface="+mn-ea"/>
              </a:rPr>
            </a:br>
            <a:r>
              <a:rPr lang="en-US" altLang="ko-KR" sz="1400" b="1" dirty="0">
                <a:latin typeface="+mn-ea"/>
              </a:rPr>
              <a:t>   </a:t>
            </a:r>
            <a:r>
              <a:rPr lang="ko-KR" altLang="en-US" sz="1400" b="1" dirty="0">
                <a:latin typeface="+mn-ea"/>
              </a:rPr>
              <a:t>필요시 소분류 </a:t>
            </a:r>
            <a:r>
              <a:rPr lang="en-US" altLang="ko-KR" sz="1400" b="1" dirty="0">
                <a:latin typeface="+mn-ea"/>
              </a:rPr>
              <a:t>(</a:t>
            </a:r>
            <a:r>
              <a:rPr lang="ko-KR" altLang="en-US" sz="1400" b="1" dirty="0">
                <a:latin typeface="+mn-ea"/>
              </a:rPr>
              <a:t>우측 상단 항목</a:t>
            </a:r>
            <a:r>
              <a:rPr lang="en-US" altLang="ko-KR" sz="1400" b="1" dirty="0">
                <a:latin typeface="+mn-ea"/>
              </a:rPr>
              <a:t>)</a:t>
            </a:r>
            <a:r>
              <a:rPr lang="ko-KR" altLang="en-US" sz="1400" b="1" dirty="0">
                <a:latin typeface="+mn-ea"/>
              </a:rPr>
              <a:t>는 통합하여 작성이 가능합니다</a:t>
            </a:r>
            <a:r>
              <a:rPr lang="en-US" altLang="ko-KR" sz="1400" b="1" dirty="0" smtClean="0">
                <a:latin typeface="+mn-ea"/>
              </a:rPr>
              <a:t>.</a:t>
            </a:r>
            <a:endParaRPr lang="en-US" altLang="ko-KR" sz="1400" b="1" dirty="0">
              <a:latin typeface="+mn-ea"/>
            </a:endParaRPr>
          </a:p>
          <a:p>
            <a:pPr latinLnBrk="0">
              <a:lnSpc>
                <a:spcPct val="150000"/>
              </a:lnSpc>
            </a:pPr>
            <a:endParaRPr lang="en-US" altLang="ko-KR" sz="1400" b="1" dirty="0">
              <a:latin typeface="+mn-ea"/>
            </a:endParaRPr>
          </a:p>
          <a:p>
            <a:pPr latinLnBrk="0">
              <a:lnSpc>
                <a:spcPct val="150000"/>
              </a:lnSpc>
            </a:pPr>
            <a:r>
              <a:rPr lang="en-US" altLang="ko-KR" sz="1400" b="1" dirty="0">
                <a:latin typeface="+mn-ea"/>
              </a:rPr>
              <a:t>4. </a:t>
            </a:r>
            <a:r>
              <a:rPr lang="ko-KR" altLang="en-US" sz="1400" b="1" dirty="0">
                <a:latin typeface="+mn-ea"/>
              </a:rPr>
              <a:t>양식의 임의 변경 및 항목의 순서를 되도록 준용 해 주십시오</a:t>
            </a:r>
            <a:r>
              <a:rPr lang="en-US" altLang="ko-KR" sz="1400" b="1" dirty="0" smtClean="0">
                <a:latin typeface="+mn-ea"/>
              </a:rPr>
              <a:t>.</a:t>
            </a:r>
            <a:endParaRPr lang="en-US" altLang="ko-KR" sz="1400" b="1" dirty="0">
              <a:latin typeface="+mn-ea"/>
            </a:endParaRPr>
          </a:p>
          <a:p>
            <a:pPr marL="285750" indent="-285750" latinLnBrk="0">
              <a:lnSpc>
                <a:spcPct val="150000"/>
              </a:lnSpc>
              <a:buFontTx/>
              <a:buChar char="-"/>
            </a:pPr>
            <a:endParaRPr lang="en-US" altLang="ko-KR" sz="1400" b="1" dirty="0">
              <a:latin typeface="+mn-ea"/>
            </a:endParaRPr>
          </a:p>
          <a:p>
            <a:pPr latinLnBrk="0">
              <a:lnSpc>
                <a:spcPct val="150000"/>
              </a:lnSpc>
            </a:pPr>
            <a:r>
              <a:rPr lang="en-US" altLang="ko-KR" sz="1400" b="1" dirty="0">
                <a:latin typeface="+mn-ea"/>
              </a:rPr>
              <a:t>5. </a:t>
            </a:r>
            <a:r>
              <a:rPr lang="ko-KR" altLang="en-US" sz="1400" b="1" dirty="0">
                <a:latin typeface="+mn-ea"/>
              </a:rPr>
              <a:t>작성 문의 및 신청서 접수는 </a:t>
            </a:r>
            <a:r>
              <a:rPr lang="en-US" altLang="ko-KR" sz="1400" b="1" dirty="0" smtClean="0">
                <a:solidFill>
                  <a:srgbClr val="0070C0"/>
                </a:solidFill>
                <a:latin typeface="+mn-ea"/>
              </a:rPr>
              <a:t>pearl37</a:t>
            </a:r>
            <a:r>
              <a:rPr lang="en-US" altLang="ko-KR" sz="1400" b="1" dirty="0" smtClean="0">
                <a:solidFill>
                  <a:srgbClr val="0070C0"/>
                </a:solidFill>
                <a:latin typeface="+mn-ea"/>
                <a:hlinkClick r:id="rId3"/>
              </a:rPr>
              <a:t>@ccei.kr</a:t>
            </a:r>
            <a:r>
              <a:rPr lang="ko-KR" altLang="en-US" sz="1400" b="1" dirty="0" smtClean="0">
                <a:solidFill>
                  <a:srgbClr val="0070C0"/>
                </a:solidFill>
                <a:latin typeface="+mn-ea"/>
              </a:rPr>
              <a:t> </a:t>
            </a:r>
            <a:r>
              <a:rPr lang="ko-KR" altLang="en-US" sz="1400" b="1" dirty="0">
                <a:latin typeface="+mn-ea"/>
              </a:rPr>
              <a:t>계정으로 보내 주시기 </a:t>
            </a:r>
            <a:r>
              <a:rPr lang="ko-KR" altLang="en-US" sz="1400" b="1" dirty="0" smtClean="0">
                <a:latin typeface="+mn-ea"/>
              </a:rPr>
              <a:t>바랍니다</a:t>
            </a:r>
            <a:r>
              <a:rPr lang="en-US" altLang="ko-KR" sz="1400" b="1" dirty="0">
                <a:latin typeface="+mn-ea"/>
              </a:rPr>
              <a:t>.</a:t>
            </a:r>
            <a:endParaRPr lang="ko-KR" altLang="en-US" sz="1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0153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0185"/>
            <a:ext cx="2316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Product Leadership</a:t>
            </a:r>
            <a:endParaRPr lang="ko-KR" altLang="en-US" b="1" dirty="0"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00526" y="189000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② </a:t>
            </a:r>
            <a:r>
              <a:rPr lang="ko-KR" altLang="en-US" sz="1600" b="1" dirty="0" err="1">
                <a:latin typeface="+mn-ea"/>
              </a:rPr>
              <a:t>혁신성</a:t>
            </a:r>
            <a:endParaRPr lang="ko-KR" altLang="en-US" sz="1600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117819" y="2300475"/>
            <a:ext cx="720000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latinLnBrk="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어떤 문제를 해결하기 위하여 </a:t>
            </a:r>
            <a:r>
              <a:rPr lang="ko-KR" altLang="en-US" b="1" dirty="0" smtClean="0">
                <a:latin typeface="+mn-ea"/>
              </a:rPr>
              <a:t>기술</a:t>
            </a:r>
            <a:r>
              <a:rPr lang="en-US" altLang="ko-KR" b="1" dirty="0" smtClean="0">
                <a:latin typeface="+mn-ea"/>
              </a:rPr>
              <a:t>, </a:t>
            </a:r>
            <a:r>
              <a:rPr lang="ko-KR" altLang="en-US" b="1" dirty="0" smtClean="0">
                <a:latin typeface="+mn-ea"/>
              </a:rPr>
              <a:t>솔루션을 만들었는지 작성 바랍니다</a:t>
            </a:r>
            <a:endParaRPr lang="en-US" altLang="ko-KR" b="1" dirty="0" smtClean="0">
              <a:latin typeface="+mn-ea"/>
            </a:endParaRPr>
          </a:p>
          <a:p>
            <a:pPr marL="171450" indent="-171450" latinLnBrk="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 smtClean="0">
                <a:latin typeface="+mn-ea"/>
              </a:rPr>
              <a:t>문제 해결을 위하여 적용된 해결 방안에 대하여 작성 바랍니다</a:t>
            </a:r>
            <a:endParaRPr lang="ko-KR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9355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70185"/>
            <a:ext cx="143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Technology</a:t>
            </a:r>
            <a:endParaRPr lang="ko-KR" altLang="en-US" b="1" dirty="0">
              <a:latin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00526" y="189000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① </a:t>
            </a:r>
            <a:r>
              <a:rPr lang="ko-KR" altLang="en-US" sz="1600" b="1" dirty="0" err="1">
                <a:latin typeface="+mn-ea"/>
              </a:rPr>
              <a:t>기술성</a:t>
            </a:r>
            <a:endParaRPr lang="ko-KR" altLang="en-US" sz="1600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109854" y="2459183"/>
            <a:ext cx="7726396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기업이 보유하고 있는 핵심 기술에 대하여 작성 바랍니다</a:t>
            </a:r>
            <a:endParaRPr lang="en-US" altLang="ko-KR" b="1" dirty="0">
              <a:latin typeface="+mn-ea"/>
            </a:endParaRP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경쟁사 대비 기업이 보유한 기술의 강점에 대하여 작성 </a:t>
            </a:r>
            <a:r>
              <a:rPr lang="ko-KR" altLang="en-US" b="1" dirty="0" smtClean="0">
                <a:latin typeface="+mn-ea"/>
              </a:rPr>
              <a:t>바랍니다</a:t>
            </a:r>
            <a:endParaRPr lang="en-US" altLang="ko-KR" b="1" dirty="0" smtClean="0">
              <a:latin typeface="+mn-ea"/>
            </a:endParaRP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 smtClean="0">
                <a:latin typeface="+mn-ea"/>
              </a:rPr>
              <a:t>기업이 보유하고 있는 핵심 기술과 관련된 논문</a:t>
            </a:r>
            <a:r>
              <a:rPr lang="en-US" altLang="ko-KR" b="1" dirty="0" smtClean="0">
                <a:latin typeface="+mn-ea"/>
              </a:rPr>
              <a:t>(</a:t>
            </a:r>
            <a:r>
              <a:rPr lang="ko-KR" altLang="en-US" b="1" dirty="0" err="1" smtClean="0">
                <a:latin typeface="+mn-ea"/>
              </a:rPr>
              <a:t>창업팀</a:t>
            </a:r>
            <a:r>
              <a:rPr lang="ko-KR" altLang="en-US" b="1" dirty="0" smtClean="0">
                <a:latin typeface="+mn-ea"/>
              </a:rPr>
              <a:t> 핵심인력 주저자</a:t>
            </a:r>
            <a:r>
              <a:rPr lang="en-US" altLang="ko-KR" b="1" dirty="0" smtClean="0">
                <a:latin typeface="+mn-ea"/>
              </a:rPr>
              <a:t>) Abstract</a:t>
            </a:r>
            <a:r>
              <a:rPr lang="ko-KR" altLang="en-US" b="1" dirty="0" smtClean="0">
                <a:latin typeface="+mn-ea"/>
              </a:rPr>
              <a:t>를 첨부하여 주시기 바랍니다</a:t>
            </a:r>
            <a:r>
              <a:rPr lang="en-US" altLang="ko-KR" b="1" dirty="0" smtClean="0">
                <a:latin typeface="+mn-ea"/>
              </a:rPr>
              <a:t>. (</a:t>
            </a:r>
            <a:r>
              <a:rPr lang="ko-KR" altLang="en-US" b="1" dirty="0" smtClean="0">
                <a:latin typeface="+mn-ea"/>
              </a:rPr>
              <a:t>저자</a:t>
            </a:r>
            <a:r>
              <a:rPr lang="en-US" altLang="ko-KR" b="1" dirty="0" smtClean="0">
                <a:latin typeface="+mn-ea"/>
              </a:rPr>
              <a:t>, </a:t>
            </a:r>
            <a:r>
              <a:rPr lang="ko-KR" altLang="en-US" b="1" dirty="0" err="1" smtClean="0">
                <a:latin typeface="+mn-ea"/>
              </a:rPr>
              <a:t>학술지명</a:t>
            </a:r>
            <a:r>
              <a:rPr lang="en-US" altLang="ko-KR" b="1" dirty="0" smtClean="0">
                <a:latin typeface="+mn-ea"/>
              </a:rPr>
              <a:t>, IF </a:t>
            </a:r>
            <a:r>
              <a:rPr lang="ko-KR" altLang="en-US" b="1" dirty="0" smtClean="0">
                <a:latin typeface="+mn-ea"/>
              </a:rPr>
              <a:t>포함</a:t>
            </a:r>
            <a:r>
              <a:rPr lang="en-US" altLang="ko-KR" b="1" dirty="0" smtClean="0">
                <a:latin typeface="+mn-ea"/>
              </a:rPr>
              <a:t>)</a:t>
            </a:r>
            <a:endParaRPr lang="ko-KR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5022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00526" y="189000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② 완성도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70185"/>
            <a:ext cx="143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Technology</a:t>
            </a:r>
            <a:endParaRPr lang="ko-KR" altLang="en-US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034003" y="3130545"/>
            <a:ext cx="7807365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현재 기술의 완성도 수준에 대하여 작성 </a:t>
            </a:r>
            <a:r>
              <a:rPr lang="ko-KR" altLang="en-US" b="1" dirty="0" smtClean="0">
                <a:latin typeface="+mn-ea"/>
              </a:rPr>
              <a:t>바랍니다</a:t>
            </a:r>
            <a:endParaRPr lang="ko-KR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0740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00526" y="189000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③ </a:t>
            </a:r>
            <a:r>
              <a:rPr lang="ko-KR" altLang="en-US" sz="1600" b="1" dirty="0" err="1">
                <a:latin typeface="+mn-ea"/>
              </a:rPr>
              <a:t>특허성</a:t>
            </a:r>
            <a:endParaRPr lang="ko-KR" altLang="en-US" sz="1600" b="1" dirty="0"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70185"/>
            <a:ext cx="143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Technology</a:t>
            </a:r>
            <a:endParaRPr lang="ko-KR" altLang="en-US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188000" y="3050435"/>
            <a:ext cx="6768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현재 기업이 보유하고 있는 특허 현황 또는 특허 이슈에 대하여 작성 바랍니다</a:t>
            </a:r>
          </a:p>
        </p:txBody>
      </p:sp>
    </p:spTree>
    <p:extLst>
      <p:ext uri="{BB962C8B-B14F-4D97-AF65-F5344CB8AC3E}">
        <p14:creationId xmlns:p14="http://schemas.microsoft.com/office/powerpoint/2010/main" val="283463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23207" y="189000"/>
            <a:ext cx="13548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④ 기술 </a:t>
            </a:r>
            <a:r>
              <a:rPr lang="ko-KR" altLang="en-US" sz="1600" b="1" dirty="0" smtClean="0">
                <a:latin typeface="+mn-ea"/>
              </a:rPr>
              <a:t>검증</a:t>
            </a:r>
            <a:endParaRPr lang="ko-KR" altLang="en-US" sz="1600" b="1" dirty="0"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70185"/>
            <a:ext cx="143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Technology</a:t>
            </a:r>
            <a:endParaRPr lang="ko-KR" altLang="en-US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116000" y="3050435"/>
            <a:ext cx="6912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기술의 검증 방법 또는 검증 결과</a:t>
            </a:r>
            <a:r>
              <a:rPr lang="en-US" altLang="ko-KR" b="1" dirty="0">
                <a:latin typeface="+mn-ea"/>
              </a:rPr>
              <a:t>/</a:t>
            </a:r>
            <a:r>
              <a:rPr lang="ko-KR" altLang="en-US" b="1" dirty="0">
                <a:latin typeface="+mn-ea"/>
              </a:rPr>
              <a:t>이력에 대하여 작성 바랍니다 </a:t>
            </a:r>
            <a:r>
              <a:rPr lang="en-US" altLang="ko-KR" b="1" dirty="0">
                <a:latin typeface="+mn-ea"/>
              </a:rPr>
              <a:t>(</a:t>
            </a:r>
            <a:r>
              <a:rPr lang="en-US" altLang="ko-KR" b="1" dirty="0" err="1">
                <a:latin typeface="+mn-ea"/>
              </a:rPr>
              <a:t>Invitro</a:t>
            </a:r>
            <a:r>
              <a:rPr lang="en-US" altLang="ko-KR" b="1" dirty="0">
                <a:latin typeface="+mn-ea"/>
              </a:rPr>
              <a:t>/</a:t>
            </a:r>
            <a:r>
              <a:rPr lang="en-US" altLang="ko-KR" b="1" dirty="0" err="1">
                <a:latin typeface="+mn-ea"/>
              </a:rPr>
              <a:t>Invivo</a:t>
            </a:r>
            <a:r>
              <a:rPr lang="en-US" altLang="ko-KR" b="1" dirty="0">
                <a:latin typeface="+mn-ea"/>
              </a:rPr>
              <a:t> </a:t>
            </a:r>
            <a:r>
              <a:rPr lang="ko-KR" altLang="en-US" b="1" dirty="0">
                <a:latin typeface="+mn-ea"/>
              </a:rPr>
              <a:t>결과 포함</a:t>
            </a:r>
            <a:r>
              <a:rPr lang="en-US" altLang="ko-KR" b="1" dirty="0">
                <a:latin typeface="+mn-ea"/>
              </a:rPr>
              <a:t>) </a:t>
            </a:r>
            <a:endParaRPr lang="ko-KR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7011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5710" y="189000"/>
            <a:ext cx="8723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① 시장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0185"/>
            <a:ext cx="2315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Market Intelligence</a:t>
            </a:r>
            <a:endParaRPr lang="ko-KR" altLang="en-US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116000" y="3050435"/>
            <a:ext cx="748800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진입 하고자 하는 목표 시장의 규모와 시장성에 대하여 작성 바랍니다</a:t>
            </a:r>
          </a:p>
        </p:txBody>
      </p:sp>
    </p:spTree>
    <p:extLst>
      <p:ext uri="{BB962C8B-B14F-4D97-AF65-F5344CB8AC3E}">
        <p14:creationId xmlns:p14="http://schemas.microsoft.com/office/powerpoint/2010/main" val="232993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005710" y="189000"/>
            <a:ext cx="8723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② 고객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70185"/>
            <a:ext cx="2315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Market Intelligence</a:t>
            </a:r>
            <a:endParaRPr lang="ko-KR" altLang="en-US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188000" y="2884236"/>
            <a:ext cx="6768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상품 또는 서비스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솔루션을 판매</a:t>
            </a:r>
            <a:r>
              <a:rPr lang="en-US" altLang="ko-KR" b="1" dirty="0">
                <a:latin typeface="+mn-ea"/>
              </a:rPr>
              <a:t>/</a:t>
            </a:r>
            <a:r>
              <a:rPr lang="ko-KR" altLang="en-US" b="1" dirty="0">
                <a:latin typeface="+mn-ea"/>
              </a:rPr>
              <a:t>제공하고자하는 목표 고객에 대하여 작성 바랍니다</a:t>
            </a:r>
          </a:p>
        </p:txBody>
      </p:sp>
    </p:spTree>
    <p:extLst>
      <p:ext uri="{BB962C8B-B14F-4D97-AF65-F5344CB8AC3E}">
        <p14:creationId xmlns:p14="http://schemas.microsoft.com/office/powerpoint/2010/main" val="111933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5710" y="189000"/>
            <a:ext cx="8723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③ 경쟁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0185"/>
            <a:ext cx="2315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Market Intelligence</a:t>
            </a:r>
            <a:endParaRPr lang="ko-KR" altLang="en-US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941269" y="2205000"/>
            <a:ext cx="7488000" cy="297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경쟁사 상품 또는 서비스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솔루션의 경쟁 현황에 대하여 작성 바랍니다</a:t>
            </a:r>
            <a:r>
              <a:rPr lang="en-US" altLang="ko-KR" b="1" dirty="0">
                <a:latin typeface="+mn-ea"/>
              </a:rPr>
              <a:t/>
            </a:r>
            <a:br>
              <a:rPr lang="en-US" altLang="ko-KR" b="1" dirty="0">
                <a:latin typeface="+mn-ea"/>
              </a:rPr>
            </a:br>
            <a:r>
              <a:rPr lang="ko-KR" altLang="en-US" b="1" dirty="0">
                <a:latin typeface="+mn-ea"/>
              </a:rPr>
              <a:t>→ 현재와 미래의 경쟁사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가장 위협적인 경쟁상대 등</a:t>
            </a:r>
            <a:r>
              <a:rPr lang="en-US" altLang="ko-KR" b="1" dirty="0">
                <a:latin typeface="+mn-ea"/>
              </a:rPr>
              <a:t/>
            </a:r>
            <a:br>
              <a:rPr lang="en-US" altLang="ko-KR" b="1" dirty="0">
                <a:latin typeface="+mn-ea"/>
              </a:rPr>
            </a:br>
            <a:r>
              <a:rPr lang="ko-KR" altLang="en-US" b="1" dirty="0">
                <a:latin typeface="+mn-ea"/>
              </a:rPr>
              <a:t>→ 경쟁사 대비 강점 </a:t>
            </a:r>
            <a:r>
              <a:rPr lang="en-US" altLang="ko-KR" b="1" dirty="0">
                <a:latin typeface="+mn-ea"/>
              </a:rPr>
              <a:t>(</a:t>
            </a:r>
            <a:r>
              <a:rPr lang="ko-KR" altLang="en-US" b="1" dirty="0">
                <a:latin typeface="+mn-ea"/>
              </a:rPr>
              <a:t>원가 경쟁력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유통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상품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기술</a:t>
            </a:r>
            <a:r>
              <a:rPr lang="en-US" altLang="ko-KR" b="1" dirty="0">
                <a:latin typeface="+mn-ea"/>
              </a:rPr>
              <a:t> </a:t>
            </a:r>
            <a:r>
              <a:rPr lang="ko-KR" altLang="en-US" b="1" dirty="0">
                <a:latin typeface="+mn-ea"/>
              </a:rPr>
              <a:t>등</a:t>
            </a:r>
            <a:r>
              <a:rPr lang="en-US" altLang="ko-KR" b="1" dirty="0">
                <a:latin typeface="+mn-ea"/>
              </a:rPr>
              <a:t>)</a:t>
            </a:r>
            <a:br>
              <a:rPr lang="en-US" altLang="ko-KR" b="1" dirty="0">
                <a:latin typeface="+mn-ea"/>
              </a:rPr>
            </a:br>
            <a:r>
              <a:rPr lang="ko-KR" altLang="en-US" b="1" dirty="0">
                <a:latin typeface="+mn-ea"/>
              </a:rPr>
              <a:t>→ 타사에서 동일 상품을 개발하지 않는 이유 분석 </a:t>
            </a:r>
            <a:r>
              <a:rPr lang="en-US" altLang="ko-KR" b="1" dirty="0">
                <a:latin typeface="+mn-ea"/>
              </a:rPr>
              <a:t>(</a:t>
            </a:r>
            <a:r>
              <a:rPr lang="ko-KR" altLang="en-US" b="1" dirty="0">
                <a:latin typeface="+mn-ea"/>
              </a:rPr>
              <a:t>예 </a:t>
            </a:r>
            <a:r>
              <a:rPr lang="en-US" altLang="ko-KR" b="1" dirty="0">
                <a:latin typeface="+mn-ea"/>
              </a:rPr>
              <a:t>: </a:t>
            </a:r>
            <a:r>
              <a:rPr lang="ko-KR" altLang="en-US" b="1" dirty="0">
                <a:latin typeface="+mn-ea"/>
              </a:rPr>
              <a:t>기술적 한계</a:t>
            </a:r>
            <a:r>
              <a:rPr lang="en-US" altLang="ko-KR" b="1" dirty="0">
                <a:latin typeface="+mn-ea"/>
              </a:rPr>
              <a:t>,  </a:t>
            </a:r>
            <a:r>
              <a:rPr lang="ko-KR" altLang="en-US" b="1" dirty="0">
                <a:latin typeface="+mn-ea"/>
              </a:rPr>
              <a:t>외부 규제</a:t>
            </a:r>
            <a:r>
              <a:rPr lang="en-US" altLang="ko-KR" b="1" dirty="0">
                <a:latin typeface="+mn-ea"/>
              </a:rPr>
              <a:t> </a:t>
            </a:r>
            <a:r>
              <a:rPr lang="ko-KR" altLang="en-US" b="1" dirty="0">
                <a:latin typeface="+mn-ea"/>
              </a:rPr>
              <a:t>등</a:t>
            </a:r>
            <a:r>
              <a:rPr lang="en-US" altLang="ko-KR" b="1" dirty="0">
                <a:latin typeface="+mn-ea"/>
              </a:rPr>
              <a:t>)</a:t>
            </a:r>
            <a:br>
              <a:rPr lang="en-US" altLang="ko-KR" b="1" dirty="0">
                <a:latin typeface="+mn-ea"/>
              </a:rPr>
            </a:br>
            <a:r>
              <a:rPr lang="ko-KR" altLang="en-US" b="1" dirty="0">
                <a:latin typeface="+mn-ea"/>
              </a:rPr>
              <a:t>→ 동일한 시장이 아직 시장에 없다면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고객이 사용하고 있는 대체 상품 분석</a:t>
            </a:r>
          </a:p>
        </p:txBody>
      </p:sp>
    </p:spTree>
    <p:extLst>
      <p:ext uri="{BB962C8B-B14F-4D97-AF65-F5344CB8AC3E}">
        <p14:creationId xmlns:p14="http://schemas.microsoft.com/office/powerpoint/2010/main" val="33717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5710" y="189000"/>
            <a:ext cx="8723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④ 투자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0185"/>
            <a:ext cx="2315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latin typeface="+mn-ea"/>
              </a:rPr>
              <a:t>Market Intelligence</a:t>
            </a:r>
            <a:endParaRPr lang="ko-KR" altLang="en-US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116000" y="3216634"/>
            <a:ext cx="691200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일정 </a:t>
            </a:r>
            <a:r>
              <a:rPr lang="en-US" altLang="ko-KR" b="1" dirty="0">
                <a:latin typeface="+mn-ea"/>
              </a:rPr>
              <a:t>/ </a:t>
            </a:r>
            <a:r>
              <a:rPr lang="ko-KR" altLang="en-US" b="1" dirty="0">
                <a:latin typeface="+mn-ea"/>
              </a:rPr>
              <a:t>단계별 투자 및 제품 개발 계획을 작성 </a:t>
            </a:r>
            <a:r>
              <a:rPr lang="ko-KR" altLang="en-US" b="1" dirty="0" smtClean="0">
                <a:latin typeface="+mn-ea"/>
              </a:rPr>
              <a:t>바랍니다</a:t>
            </a:r>
            <a:endParaRPr lang="ko-KR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9437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05573" y="189000"/>
            <a:ext cx="1372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① 경력</a:t>
            </a:r>
            <a:r>
              <a:rPr lang="en-US" altLang="ko-KR" sz="1600" b="1" dirty="0">
                <a:latin typeface="+mn-ea"/>
              </a:rPr>
              <a:t>/</a:t>
            </a:r>
            <a:r>
              <a:rPr lang="ko-KR" altLang="en-US" sz="1600" b="1" dirty="0">
                <a:latin typeface="+mn-ea"/>
              </a:rPr>
              <a:t>관계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0185"/>
            <a:ext cx="1602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Organization</a:t>
            </a:r>
            <a:endParaRPr lang="ko-KR" altLang="en-US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116000" y="2884236"/>
            <a:ext cx="6912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창업자와 조직 구성원의 경력</a:t>
            </a:r>
            <a:r>
              <a:rPr lang="en-US" altLang="ko-KR" b="1" dirty="0">
                <a:latin typeface="+mn-ea"/>
              </a:rPr>
              <a:t>/</a:t>
            </a:r>
            <a:r>
              <a:rPr lang="ko-KR" altLang="en-US" b="1" dirty="0">
                <a:latin typeface="+mn-ea"/>
              </a:rPr>
              <a:t>경험과 알고 지낸 기간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관계 에 대하여 작성 바랍니다</a:t>
            </a:r>
          </a:p>
        </p:txBody>
      </p:sp>
    </p:spTree>
    <p:extLst>
      <p:ext uri="{BB962C8B-B14F-4D97-AF65-F5344CB8AC3E}">
        <p14:creationId xmlns:p14="http://schemas.microsoft.com/office/powerpoint/2010/main" val="103211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/>
          <p:cNvSpPr txBox="1"/>
          <p:nvPr/>
        </p:nvSpPr>
        <p:spPr>
          <a:xfrm>
            <a:off x="2184672" y="1951979"/>
            <a:ext cx="29338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>
                <a:latin typeface="+mn-ea"/>
              </a:rPr>
              <a:t>Q1. [</a:t>
            </a:r>
            <a:r>
              <a:rPr lang="ko-KR" altLang="en-US" sz="1000" b="1" dirty="0">
                <a:latin typeface="+mn-ea"/>
              </a:rPr>
              <a:t>차별성</a:t>
            </a:r>
            <a:r>
              <a:rPr lang="en-US" altLang="ko-KR" sz="1000" b="1" dirty="0">
                <a:latin typeface="+mn-ea"/>
              </a:rPr>
              <a:t>] </a:t>
            </a:r>
            <a:r>
              <a:rPr lang="ko-KR" altLang="en-US" sz="1000" b="1" dirty="0">
                <a:latin typeface="+mn-ea"/>
              </a:rPr>
              <a:t>경쟁사 대비 상품의 </a:t>
            </a:r>
            <a:r>
              <a:rPr lang="ko-KR" altLang="en-US" sz="1000" b="1">
                <a:latin typeface="+mn-ea"/>
              </a:rPr>
              <a:t>차별화 포인트</a:t>
            </a:r>
            <a:endParaRPr lang="en-US" altLang="ko-KR" sz="1000" b="1">
              <a:latin typeface="+mn-ea"/>
            </a:endParaRPr>
          </a:p>
          <a:p>
            <a:r>
              <a:rPr lang="en-US" altLang="ko-KR" sz="1000" b="1">
                <a:latin typeface="+mn-ea"/>
              </a:rPr>
              <a:t>Q2. [</a:t>
            </a:r>
            <a:r>
              <a:rPr lang="ko-KR" altLang="en-US" sz="1000" b="1">
                <a:latin typeface="+mn-ea"/>
              </a:rPr>
              <a:t>차별성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기존 상품 대비 새로운 점</a:t>
            </a:r>
          </a:p>
          <a:p>
            <a:r>
              <a:rPr lang="en-US" altLang="ko-KR" sz="1000" b="1">
                <a:latin typeface="+mn-ea"/>
              </a:rPr>
              <a:t>Q3. [</a:t>
            </a:r>
            <a:r>
              <a:rPr lang="ko-KR" altLang="en-US" sz="1000" b="1">
                <a:latin typeface="+mn-ea"/>
              </a:rPr>
              <a:t>혁신성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문제 해결을 위한 적용 방안</a:t>
            </a:r>
            <a:endParaRPr lang="en-US" altLang="ko-KR" sz="1000" b="1">
              <a:latin typeface="+mn-ea"/>
            </a:endParaRPr>
          </a:p>
          <a:p>
            <a:r>
              <a:rPr lang="en-US" altLang="ko-KR" sz="1000" b="1">
                <a:latin typeface="+mn-ea"/>
              </a:rPr>
              <a:t>Q4. [</a:t>
            </a:r>
            <a:r>
              <a:rPr lang="ko-KR" altLang="en-US" sz="1000" b="1">
                <a:latin typeface="+mn-ea"/>
              </a:rPr>
              <a:t>혁신성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상품 개발의 목적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184672" y="3251233"/>
            <a:ext cx="25490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>
                <a:latin typeface="+mn-ea"/>
              </a:rPr>
              <a:t>Q1. [</a:t>
            </a:r>
            <a:r>
              <a:rPr lang="ko-KR" altLang="en-US" sz="1000" b="1" dirty="0" err="1">
                <a:latin typeface="+mn-ea"/>
              </a:rPr>
              <a:t>기술성</a:t>
            </a:r>
            <a:r>
              <a:rPr lang="en-US" altLang="ko-KR" sz="1000" b="1" dirty="0">
                <a:latin typeface="+mn-ea"/>
              </a:rPr>
              <a:t>] </a:t>
            </a:r>
            <a:r>
              <a:rPr lang="ko-KR" altLang="en-US" sz="1000" b="1" dirty="0">
                <a:latin typeface="+mn-ea"/>
              </a:rPr>
              <a:t>기업의 </a:t>
            </a:r>
            <a:r>
              <a:rPr lang="ko-KR" altLang="en-US" sz="1000" b="1">
                <a:latin typeface="+mn-ea"/>
              </a:rPr>
              <a:t>핵심 기술</a:t>
            </a:r>
            <a:endParaRPr lang="en-US" altLang="ko-KR" sz="1000" b="1">
              <a:latin typeface="+mn-ea"/>
            </a:endParaRPr>
          </a:p>
          <a:p>
            <a:r>
              <a:rPr lang="en-US" altLang="ko-KR" sz="1000" b="1">
                <a:latin typeface="+mn-ea"/>
              </a:rPr>
              <a:t>Q2. [</a:t>
            </a:r>
            <a:r>
              <a:rPr lang="ko-KR" altLang="en-US" sz="1000" b="1">
                <a:latin typeface="+mn-ea"/>
              </a:rPr>
              <a:t>기술성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경쟁사 대비 기술의 강점</a:t>
            </a:r>
          </a:p>
          <a:p>
            <a:r>
              <a:rPr lang="en-US" altLang="ko-KR" sz="1000" b="1">
                <a:latin typeface="+mn-ea"/>
              </a:rPr>
              <a:t>Q3. [</a:t>
            </a:r>
            <a:r>
              <a:rPr lang="ko-KR" altLang="en-US" sz="1000" b="1">
                <a:latin typeface="+mn-ea"/>
              </a:rPr>
              <a:t>완성도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기술 완성도 수준</a:t>
            </a:r>
          </a:p>
          <a:p>
            <a:r>
              <a:rPr lang="en-US" altLang="ko-KR" sz="1000" b="1">
                <a:latin typeface="+mn-ea"/>
              </a:rPr>
              <a:t>Q4. [</a:t>
            </a:r>
            <a:r>
              <a:rPr lang="ko-KR" altLang="en-US" sz="1000" b="1">
                <a:latin typeface="+mn-ea"/>
              </a:rPr>
              <a:t>특허성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기술 보호 가능한 특허 보유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184672" y="6043002"/>
            <a:ext cx="245932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>
                <a:latin typeface="+mn-ea"/>
              </a:rPr>
              <a:t>Q1. [</a:t>
            </a:r>
            <a:r>
              <a:rPr lang="ko-KR" altLang="en-US" sz="1000" b="1" dirty="0">
                <a:latin typeface="+mn-ea"/>
              </a:rPr>
              <a:t>매출</a:t>
            </a:r>
            <a:r>
              <a:rPr lang="en-US" altLang="ko-KR" sz="1000" b="1" dirty="0">
                <a:latin typeface="+mn-ea"/>
              </a:rPr>
              <a:t>] </a:t>
            </a:r>
            <a:r>
              <a:rPr lang="ko-KR" altLang="en-US" sz="1000" b="1" dirty="0">
                <a:latin typeface="+mn-ea"/>
              </a:rPr>
              <a:t> </a:t>
            </a:r>
            <a:r>
              <a:rPr lang="en-US" altLang="ko-KR" sz="1000" b="1" dirty="0">
                <a:latin typeface="+mn-ea"/>
              </a:rPr>
              <a:t>3</a:t>
            </a:r>
            <a:r>
              <a:rPr lang="ko-KR" altLang="en-US" sz="1000" b="1" dirty="0">
                <a:latin typeface="+mn-ea"/>
              </a:rPr>
              <a:t>년 이내 </a:t>
            </a:r>
            <a:r>
              <a:rPr lang="ko-KR" altLang="en-US" sz="1000" b="1">
                <a:latin typeface="+mn-ea"/>
              </a:rPr>
              <a:t>매출 목표</a:t>
            </a:r>
            <a:endParaRPr lang="en-US" altLang="ko-KR" sz="1000" b="1">
              <a:latin typeface="+mn-ea"/>
            </a:endParaRPr>
          </a:p>
          <a:p>
            <a:r>
              <a:rPr lang="en-US" altLang="ko-KR" sz="1000" b="1">
                <a:latin typeface="+mn-ea"/>
              </a:rPr>
              <a:t>Q2. [</a:t>
            </a:r>
            <a:r>
              <a:rPr lang="ko-KR" altLang="en-US" sz="1000" b="1">
                <a:latin typeface="+mn-ea"/>
              </a:rPr>
              <a:t>비용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현재 비용 구조</a:t>
            </a:r>
          </a:p>
          <a:p>
            <a:r>
              <a:rPr lang="en-US" altLang="ko-KR" sz="1000" b="1">
                <a:latin typeface="+mn-ea"/>
              </a:rPr>
              <a:t>Q3. [</a:t>
            </a:r>
            <a:r>
              <a:rPr lang="ko-KR" altLang="en-US" sz="1000" b="1">
                <a:latin typeface="+mn-ea"/>
              </a:rPr>
              <a:t>수익성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상품이나 서비스의 수익성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372000" y="4077000"/>
            <a:ext cx="22028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>
                <a:latin typeface="+mn-ea"/>
              </a:rPr>
              <a:t>Q1. [</a:t>
            </a:r>
            <a:r>
              <a:rPr lang="ko-KR" altLang="en-US" sz="1000" b="1" dirty="0">
                <a:latin typeface="+mn-ea"/>
              </a:rPr>
              <a:t>경력</a:t>
            </a:r>
            <a:r>
              <a:rPr lang="en-US" altLang="ko-KR" sz="1000" b="1" dirty="0">
                <a:latin typeface="+mn-ea"/>
              </a:rPr>
              <a:t>] </a:t>
            </a:r>
            <a:r>
              <a:rPr lang="ko-KR" altLang="en-US" sz="1000" b="1" dirty="0">
                <a:latin typeface="+mn-ea"/>
              </a:rPr>
              <a:t>설립자의 경력</a:t>
            </a:r>
            <a:r>
              <a:rPr lang="en-US" altLang="ko-KR" sz="1000" b="1">
                <a:latin typeface="+mn-ea"/>
              </a:rPr>
              <a:t>/</a:t>
            </a:r>
            <a:r>
              <a:rPr lang="ko-KR" altLang="en-US" sz="1000" b="1">
                <a:latin typeface="+mn-ea"/>
              </a:rPr>
              <a:t>경험</a:t>
            </a:r>
            <a:endParaRPr lang="en-US" altLang="ko-KR" sz="1000" b="1">
              <a:latin typeface="+mn-ea"/>
            </a:endParaRPr>
          </a:p>
          <a:p>
            <a:r>
              <a:rPr lang="en-US" altLang="ko-KR" sz="1000" b="1">
                <a:latin typeface="+mn-ea"/>
              </a:rPr>
              <a:t>Q2. [</a:t>
            </a:r>
            <a:r>
              <a:rPr lang="ko-KR" altLang="en-US" sz="1000" b="1">
                <a:latin typeface="+mn-ea"/>
              </a:rPr>
              <a:t>적합성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경력과 사업의 적합성</a:t>
            </a:r>
          </a:p>
          <a:p>
            <a:r>
              <a:rPr lang="en-US" altLang="ko-KR" sz="1000" b="1">
                <a:latin typeface="+mn-ea"/>
              </a:rPr>
              <a:t>Q3. [</a:t>
            </a:r>
            <a:r>
              <a:rPr lang="ko-KR" altLang="en-US" sz="1000" b="1">
                <a:latin typeface="+mn-ea"/>
              </a:rPr>
              <a:t>관계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설립자간 교류 기간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184672" y="4511266"/>
            <a:ext cx="211949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>
                <a:latin typeface="+mn-ea"/>
              </a:rPr>
              <a:t>Q1. [</a:t>
            </a:r>
            <a:r>
              <a:rPr lang="ko-KR" altLang="en-US" sz="1000" b="1" dirty="0">
                <a:latin typeface="+mn-ea"/>
              </a:rPr>
              <a:t>시장</a:t>
            </a:r>
            <a:r>
              <a:rPr lang="en-US" altLang="ko-KR" sz="1000" b="1" dirty="0">
                <a:latin typeface="+mn-ea"/>
              </a:rPr>
              <a:t>] </a:t>
            </a:r>
            <a:r>
              <a:rPr lang="ko-KR" altLang="en-US" sz="1000" b="1" dirty="0">
                <a:latin typeface="+mn-ea"/>
              </a:rPr>
              <a:t>시장의 </a:t>
            </a:r>
            <a:r>
              <a:rPr lang="ko-KR" altLang="en-US" sz="1000" b="1">
                <a:latin typeface="+mn-ea"/>
              </a:rPr>
              <a:t>규모와 성장성</a:t>
            </a:r>
            <a:endParaRPr lang="en-US" altLang="ko-KR" sz="1000" b="1">
              <a:latin typeface="+mn-ea"/>
            </a:endParaRPr>
          </a:p>
          <a:p>
            <a:r>
              <a:rPr lang="en-US" altLang="ko-KR" sz="1000" b="1">
                <a:latin typeface="+mn-ea"/>
              </a:rPr>
              <a:t>Q2. [</a:t>
            </a:r>
            <a:r>
              <a:rPr lang="ko-KR" altLang="en-US" sz="1000" b="1">
                <a:latin typeface="+mn-ea"/>
              </a:rPr>
              <a:t>고객</a:t>
            </a:r>
            <a:r>
              <a:rPr lang="en-US" altLang="ko-KR" sz="1000" b="1">
                <a:latin typeface="+mn-ea"/>
              </a:rPr>
              <a:t>] Target </a:t>
            </a:r>
            <a:r>
              <a:rPr lang="ko-KR" altLang="en-US" sz="1000" b="1">
                <a:latin typeface="+mn-ea"/>
              </a:rPr>
              <a:t>고객</a:t>
            </a:r>
          </a:p>
          <a:p>
            <a:r>
              <a:rPr lang="en-US" altLang="ko-KR" sz="1000" b="1">
                <a:latin typeface="+mn-ea"/>
              </a:rPr>
              <a:t>Q3. [</a:t>
            </a:r>
            <a:r>
              <a:rPr lang="ko-KR" altLang="en-US" sz="1000" b="1">
                <a:latin typeface="+mn-ea"/>
              </a:rPr>
              <a:t>가격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경쟁사 대비 가격 수준</a:t>
            </a:r>
          </a:p>
          <a:p>
            <a:r>
              <a:rPr lang="en-US" altLang="ko-KR" sz="1000" b="1">
                <a:latin typeface="+mn-ea"/>
              </a:rPr>
              <a:t>Q4. [</a:t>
            </a:r>
            <a:r>
              <a:rPr lang="ko-KR" altLang="en-US" sz="1000" b="1">
                <a:latin typeface="+mn-ea"/>
              </a:rPr>
              <a:t>채널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판매</a:t>
            </a:r>
            <a:r>
              <a:rPr lang="en-US" altLang="ko-KR" sz="1000" b="1">
                <a:latin typeface="+mn-ea"/>
              </a:rPr>
              <a:t>/</a:t>
            </a:r>
            <a:r>
              <a:rPr lang="ko-KR" altLang="en-US" sz="1000" b="1">
                <a:latin typeface="+mn-ea"/>
              </a:rPr>
              <a:t>유통 채널</a:t>
            </a:r>
            <a:r>
              <a:rPr lang="en-US" altLang="ko-KR" sz="1000" b="1">
                <a:latin typeface="+mn-ea"/>
              </a:rPr>
              <a:t> </a:t>
            </a:r>
            <a:r>
              <a:rPr lang="ko-KR" altLang="en-US" sz="1000" b="1">
                <a:latin typeface="+mn-ea"/>
              </a:rPr>
              <a:t>전략</a:t>
            </a:r>
          </a:p>
          <a:p>
            <a:r>
              <a:rPr lang="en-US" altLang="ko-KR" sz="1000" b="1">
                <a:latin typeface="+mn-ea"/>
              </a:rPr>
              <a:t>Q5. [</a:t>
            </a:r>
            <a:r>
              <a:rPr lang="ko-KR" altLang="en-US" sz="1000" b="1">
                <a:latin typeface="+mn-ea"/>
              </a:rPr>
              <a:t>경쟁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경쟁사의 유사 제품</a:t>
            </a:r>
          </a:p>
          <a:p>
            <a:r>
              <a:rPr lang="en-US" altLang="ko-KR" sz="1000" b="1">
                <a:latin typeface="+mn-ea"/>
              </a:rPr>
              <a:t>Q6. [</a:t>
            </a:r>
            <a:r>
              <a:rPr lang="ko-KR" altLang="en-US" sz="1000" b="1">
                <a:latin typeface="+mn-ea"/>
              </a:rPr>
              <a:t>경쟁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대체 상품 존재 유무</a:t>
            </a:r>
          </a:p>
          <a:p>
            <a:endParaRPr lang="ko-KR" altLang="en-US" sz="1000" b="1" dirty="0">
              <a:latin typeface="+mn-e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195512" y="1642897"/>
            <a:ext cx="2880487" cy="246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[</a:t>
            </a:r>
            <a:r>
              <a:rPr lang="ko-KR" altLang="en-US" sz="1000" b="1" dirty="0">
                <a:solidFill>
                  <a:schemeClr val="bg1"/>
                </a:solidFill>
                <a:latin typeface="+mn-ea"/>
              </a:rPr>
              <a:t>상품 또는 서비스의 혁신성과 차별성</a:t>
            </a:r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]</a:t>
            </a:r>
            <a:endParaRPr lang="ko-KR" altLang="en-US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195513" y="2935337"/>
            <a:ext cx="2880486" cy="246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[</a:t>
            </a:r>
            <a:r>
              <a:rPr lang="ko-KR" altLang="en-US" sz="1000" b="1" dirty="0">
                <a:solidFill>
                  <a:schemeClr val="bg1"/>
                </a:solidFill>
                <a:latin typeface="+mn-ea"/>
              </a:rPr>
              <a:t>보유 기술의 경쟁력</a:t>
            </a:r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]</a:t>
            </a:r>
            <a:endParaRPr lang="ko-KR" altLang="en-US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184671" y="5712297"/>
            <a:ext cx="2893627" cy="246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[</a:t>
            </a:r>
            <a:r>
              <a:rPr lang="ko-KR" altLang="en-US" sz="1000" b="1" dirty="0">
                <a:solidFill>
                  <a:schemeClr val="bg1"/>
                </a:solidFill>
                <a:latin typeface="+mn-ea"/>
              </a:rPr>
              <a:t>구체화된 사업계획과 재무구조</a:t>
            </a:r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]</a:t>
            </a:r>
            <a:endParaRPr lang="ko-KR" altLang="en-US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195512" y="4189001"/>
            <a:ext cx="2880488" cy="247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[</a:t>
            </a:r>
            <a:r>
              <a:rPr lang="ko-KR" altLang="en-US" sz="1000" b="1" dirty="0">
                <a:solidFill>
                  <a:schemeClr val="bg1"/>
                </a:solidFill>
                <a:latin typeface="+mn-ea"/>
              </a:rPr>
              <a:t>시장 분석을 통한 사업 전략</a:t>
            </a:r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]</a:t>
            </a:r>
            <a:endParaRPr lang="ko-KR" altLang="en-US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412181" y="3789000"/>
            <a:ext cx="2191819" cy="246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[</a:t>
            </a:r>
            <a:r>
              <a:rPr lang="ko-KR" altLang="en-US" sz="1000" b="1" dirty="0">
                <a:solidFill>
                  <a:schemeClr val="bg1"/>
                </a:solidFill>
                <a:latin typeface="+mn-ea"/>
              </a:rPr>
              <a:t>사업 지속 가능한 조직 역량</a:t>
            </a:r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]</a:t>
            </a:r>
            <a:endParaRPr lang="ko-KR" altLang="en-US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52413" y="765000"/>
            <a:ext cx="8374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dirty="0">
                <a:latin typeface="+mn-ea"/>
              </a:rPr>
              <a:t>참여 기업의 내부 경쟁력 </a:t>
            </a:r>
            <a:r>
              <a:rPr lang="en-US" altLang="ko-KR" sz="1200" dirty="0">
                <a:latin typeface="+mn-ea"/>
              </a:rPr>
              <a:t>(</a:t>
            </a:r>
            <a:r>
              <a:rPr lang="ko-KR" altLang="en-US" sz="1200" dirty="0">
                <a:latin typeface="+mn-ea"/>
              </a:rPr>
              <a:t>상품 또는 서비스의 </a:t>
            </a:r>
            <a:r>
              <a:rPr lang="en-US" altLang="ko-KR" sz="1200" b="1" u="sng" dirty="0">
                <a:latin typeface="+mn-ea"/>
              </a:rPr>
              <a:t>“</a:t>
            </a:r>
            <a:r>
              <a:rPr lang="ko-KR" altLang="en-US" sz="1200" b="1" u="sng" dirty="0" err="1">
                <a:latin typeface="+mn-ea"/>
              </a:rPr>
              <a:t>차별점</a:t>
            </a:r>
            <a:r>
              <a:rPr lang="en-US" altLang="ko-KR" sz="1200" b="1" u="sng" dirty="0">
                <a:latin typeface="+mn-ea"/>
              </a:rPr>
              <a:t>”</a:t>
            </a:r>
            <a:r>
              <a:rPr lang="en-US" altLang="ko-KR" sz="1200" dirty="0">
                <a:latin typeface="+mn-ea"/>
              </a:rPr>
              <a:t>, </a:t>
            </a:r>
            <a:r>
              <a:rPr lang="en-US" altLang="ko-KR" sz="1200" u="sng" dirty="0">
                <a:latin typeface="+mn-ea"/>
              </a:rPr>
              <a:t>“</a:t>
            </a:r>
            <a:r>
              <a:rPr lang="ko-KR" altLang="en-US" sz="1200" b="1" u="sng" dirty="0">
                <a:latin typeface="+mn-ea"/>
              </a:rPr>
              <a:t>기술 경쟁력</a:t>
            </a:r>
            <a:r>
              <a:rPr lang="en-US" altLang="ko-KR" sz="1200" b="1" u="sng" dirty="0">
                <a:latin typeface="+mn-ea"/>
              </a:rPr>
              <a:t>”</a:t>
            </a:r>
            <a:r>
              <a:rPr lang="ko-KR" altLang="en-US" sz="1200" dirty="0">
                <a:latin typeface="+mn-ea"/>
              </a:rPr>
              <a:t> 과 </a:t>
            </a:r>
            <a:r>
              <a:rPr lang="en-US" altLang="ko-KR" sz="1200" b="1" u="sng" dirty="0">
                <a:latin typeface="+mn-ea"/>
              </a:rPr>
              <a:t>“</a:t>
            </a:r>
            <a:r>
              <a:rPr lang="ko-KR" altLang="en-US" sz="1200" b="1" u="sng" dirty="0">
                <a:latin typeface="+mn-ea"/>
              </a:rPr>
              <a:t>원가 경쟁력</a:t>
            </a:r>
            <a:r>
              <a:rPr lang="en-US" altLang="ko-KR" sz="1200" b="1" u="sng" dirty="0">
                <a:latin typeface="+mn-ea"/>
              </a:rPr>
              <a:t>”</a:t>
            </a:r>
            <a:r>
              <a:rPr lang="en-US" altLang="ko-KR" sz="1200" dirty="0">
                <a:latin typeface="+mn-ea"/>
              </a:rPr>
              <a:t>)</a:t>
            </a:r>
            <a:r>
              <a:rPr lang="ko-KR" altLang="en-US" sz="1200" dirty="0">
                <a:latin typeface="+mn-ea"/>
              </a:rPr>
              <a:t>과 외부 요인 </a:t>
            </a:r>
            <a:r>
              <a:rPr lang="en-US" altLang="ko-KR" sz="1200" dirty="0">
                <a:latin typeface="+mn-ea"/>
              </a:rPr>
              <a:t>(</a:t>
            </a:r>
            <a:r>
              <a:rPr lang="ko-KR" altLang="en-US" sz="1200" b="1" u="sng" dirty="0">
                <a:latin typeface="+mn-ea"/>
              </a:rPr>
              <a:t>시장 성장성</a:t>
            </a:r>
            <a:r>
              <a:rPr lang="ko-KR" altLang="en-US" sz="1200" dirty="0">
                <a:latin typeface="+mn-ea"/>
              </a:rPr>
              <a:t> 및 </a:t>
            </a:r>
            <a:endParaRPr lang="en-US" altLang="ko-KR" sz="12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z="1200" b="1" u="sng" dirty="0">
                <a:latin typeface="+mn-ea"/>
              </a:rPr>
              <a:t>경쟁 현황</a:t>
            </a:r>
            <a:r>
              <a:rPr lang="en-US" altLang="ko-KR" sz="1200" dirty="0">
                <a:latin typeface="+mn-ea"/>
              </a:rPr>
              <a:t>) </a:t>
            </a:r>
            <a:r>
              <a:rPr lang="ko-KR" altLang="en-US" sz="1200" dirty="0">
                <a:latin typeface="+mn-ea"/>
              </a:rPr>
              <a:t>및</a:t>
            </a:r>
            <a:r>
              <a:rPr lang="en-US" altLang="ko-KR" sz="1200" dirty="0">
                <a:latin typeface="+mn-ea"/>
              </a:rPr>
              <a:t> </a:t>
            </a:r>
            <a:r>
              <a:rPr lang="ko-KR" altLang="en-US" sz="1200" dirty="0">
                <a:latin typeface="+mn-ea"/>
              </a:rPr>
              <a:t> </a:t>
            </a:r>
            <a:r>
              <a:rPr lang="en-US" altLang="ko-KR" sz="1200" b="1" u="sng" dirty="0">
                <a:latin typeface="+mn-ea"/>
              </a:rPr>
              <a:t>“</a:t>
            </a:r>
            <a:r>
              <a:rPr lang="ko-KR" altLang="en-US" sz="1200" b="1" u="sng" dirty="0">
                <a:latin typeface="+mn-ea"/>
              </a:rPr>
              <a:t>조직 역량</a:t>
            </a:r>
            <a:r>
              <a:rPr lang="en-US" altLang="ko-KR" sz="1200" b="1" u="sng" dirty="0">
                <a:latin typeface="+mn-ea"/>
              </a:rPr>
              <a:t>”</a:t>
            </a:r>
            <a:r>
              <a:rPr lang="ko-KR" altLang="en-US" sz="1200" dirty="0">
                <a:latin typeface="+mn-ea"/>
              </a:rPr>
              <a:t>을 종합하여 분석한 </a:t>
            </a:r>
            <a:r>
              <a:rPr lang="en-US" altLang="ko-KR" sz="1200" b="1" u="sng" dirty="0">
                <a:latin typeface="+mn-ea"/>
              </a:rPr>
              <a:t>“</a:t>
            </a:r>
            <a:r>
              <a:rPr lang="ko-KR" altLang="en-US" sz="1200" b="1" u="sng" dirty="0">
                <a:latin typeface="+mn-ea"/>
              </a:rPr>
              <a:t>지속 성장 가능한 사업 전략</a:t>
            </a:r>
            <a:r>
              <a:rPr lang="en-US" altLang="ko-KR" sz="1200" b="1" u="sng" dirty="0">
                <a:latin typeface="+mn-ea"/>
              </a:rPr>
              <a:t>”</a:t>
            </a:r>
            <a:r>
              <a:rPr lang="ko-KR" altLang="en-US" sz="1200" dirty="0">
                <a:latin typeface="+mn-ea"/>
              </a:rPr>
              <a:t>을 센터 관련자들에게 소개함</a:t>
            </a:r>
          </a:p>
        </p:txBody>
      </p:sp>
      <p:sp>
        <p:nvSpPr>
          <p:cNvPr id="3" name="모서리가 둥근 직사각형 2"/>
          <p:cNvSpPr/>
          <p:nvPr/>
        </p:nvSpPr>
        <p:spPr>
          <a:xfrm>
            <a:off x="612000" y="1629000"/>
            <a:ext cx="1224000" cy="4320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3663" indent="-93663"/>
            <a:r>
              <a:rPr lang="en-US" altLang="ko-KR" sz="1200" b="1">
                <a:solidFill>
                  <a:schemeClr val="bg1"/>
                </a:solidFill>
                <a:latin typeface="+mn-ea"/>
              </a:rPr>
              <a:t>1.Product Leardership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7" name="모서리가 둥근 직사각형 76"/>
          <p:cNvSpPr/>
          <p:nvPr/>
        </p:nvSpPr>
        <p:spPr>
          <a:xfrm>
            <a:off x="612000" y="2925000"/>
            <a:ext cx="1224000" cy="4320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3663" indent="-93663"/>
            <a:r>
              <a:rPr lang="en-US" altLang="ko-KR" sz="1200" b="1">
                <a:solidFill>
                  <a:schemeClr val="bg1"/>
                </a:solidFill>
                <a:latin typeface="+mn-ea"/>
              </a:rPr>
              <a:t>2.Technology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0" name="모서리가 둥근 직사각형 79"/>
          <p:cNvSpPr/>
          <p:nvPr/>
        </p:nvSpPr>
        <p:spPr>
          <a:xfrm>
            <a:off x="612000" y="4149000"/>
            <a:ext cx="1224000" cy="4320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3663" indent="-93663"/>
            <a:r>
              <a:rPr lang="en-US" altLang="ko-KR" sz="1200" b="1">
                <a:solidFill>
                  <a:schemeClr val="bg1"/>
                </a:solidFill>
                <a:latin typeface="+mn-ea"/>
              </a:rPr>
              <a:t>3.Market Inteligence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1" name="모서리가 둥근 직사각형 80"/>
          <p:cNvSpPr/>
          <p:nvPr/>
        </p:nvSpPr>
        <p:spPr>
          <a:xfrm>
            <a:off x="612000" y="5733000"/>
            <a:ext cx="1224000" cy="4320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3663" indent="-93663"/>
            <a:r>
              <a:rPr lang="en-US" altLang="ko-KR" sz="1200" b="1">
                <a:solidFill>
                  <a:schemeClr val="bg1"/>
                </a:solidFill>
                <a:latin typeface="+mn-ea"/>
              </a:rPr>
              <a:t>4.Business Model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7" name="자유형 16"/>
          <p:cNvSpPr/>
          <p:nvPr/>
        </p:nvSpPr>
        <p:spPr>
          <a:xfrm>
            <a:off x="4562669" y="1436914"/>
            <a:ext cx="1593331" cy="5271796"/>
          </a:xfrm>
          <a:custGeom>
            <a:avLst/>
            <a:gdLst>
              <a:gd name="connsiteX0" fmla="*/ 0 w 1082351"/>
              <a:gd name="connsiteY0" fmla="*/ 121298 h 5271796"/>
              <a:gd name="connsiteX1" fmla="*/ 9331 w 1082351"/>
              <a:gd name="connsiteY1" fmla="*/ 0 h 5271796"/>
              <a:gd name="connsiteX2" fmla="*/ 1082351 w 1082351"/>
              <a:gd name="connsiteY2" fmla="*/ 0 h 5271796"/>
              <a:gd name="connsiteX3" fmla="*/ 1082351 w 1082351"/>
              <a:gd name="connsiteY3" fmla="*/ 5271796 h 5271796"/>
              <a:gd name="connsiteX4" fmla="*/ 0 w 1082351"/>
              <a:gd name="connsiteY4" fmla="*/ 5271796 h 5271796"/>
              <a:gd name="connsiteX5" fmla="*/ 0 w 1082351"/>
              <a:gd name="connsiteY5" fmla="*/ 5150498 h 5271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82351" h="5271796">
                <a:moveTo>
                  <a:pt x="0" y="121298"/>
                </a:moveTo>
                <a:lnTo>
                  <a:pt x="9331" y="0"/>
                </a:lnTo>
                <a:lnTo>
                  <a:pt x="1082351" y="0"/>
                </a:lnTo>
                <a:lnTo>
                  <a:pt x="1082351" y="5271796"/>
                </a:lnTo>
                <a:lnTo>
                  <a:pt x="0" y="5271796"/>
                </a:lnTo>
                <a:lnTo>
                  <a:pt x="0" y="5150498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모서리가 둥근 직사각형 86"/>
          <p:cNvSpPr/>
          <p:nvPr/>
        </p:nvSpPr>
        <p:spPr>
          <a:xfrm>
            <a:off x="5724000" y="3141000"/>
            <a:ext cx="1368000" cy="4320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3663" indent="-93663"/>
            <a:r>
              <a:rPr lang="en-US" altLang="ko-KR" sz="1200" b="1">
                <a:solidFill>
                  <a:schemeClr val="bg1"/>
                </a:solidFill>
                <a:latin typeface="+mn-ea"/>
              </a:rPr>
              <a:t>5.Organization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8001" y="70185"/>
            <a:ext cx="1963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+mn-ea"/>
              </a:rPr>
              <a:t>작성 가이드 라인</a:t>
            </a:r>
          </a:p>
        </p:txBody>
      </p:sp>
    </p:spTree>
    <p:extLst>
      <p:ext uri="{BB962C8B-B14F-4D97-AF65-F5344CB8AC3E}">
        <p14:creationId xmlns:p14="http://schemas.microsoft.com/office/powerpoint/2010/main" val="396988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95342" y="189000"/>
            <a:ext cx="1282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② 조직역량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0185"/>
            <a:ext cx="1602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Organization</a:t>
            </a:r>
            <a:endParaRPr lang="ko-KR" altLang="en-US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332000" y="3050435"/>
            <a:ext cx="6480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사업에 필요한 자원</a:t>
            </a:r>
            <a:r>
              <a:rPr lang="en-US" altLang="ko-KR" b="1" dirty="0">
                <a:latin typeface="+mn-ea"/>
              </a:rPr>
              <a:t>(</a:t>
            </a:r>
            <a:r>
              <a:rPr lang="ko-KR" altLang="en-US" b="1" dirty="0">
                <a:latin typeface="+mn-ea"/>
              </a:rPr>
              <a:t>인원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기술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자금 등</a:t>
            </a:r>
            <a:r>
              <a:rPr lang="en-US" altLang="ko-KR" b="1" dirty="0">
                <a:latin typeface="+mn-ea"/>
              </a:rPr>
              <a:t>)</a:t>
            </a:r>
            <a:r>
              <a:rPr lang="ko-KR" altLang="en-US" b="1" dirty="0">
                <a:latin typeface="+mn-ea"/>
              </a:rPr>
              <a:t>의 확보 역량에 대하여 작성 바랍니다</a:t>
            </a:r>
          </a:p>
        </p:txBody>
      </p:sp>
    </p:spTree>
    <p:extLst>
      <p:ext uri="{BB962C8B-B14F-4D97-AF65-F5344CB8AC3E}">
        <p14:creationId xmlns:p14="http://schemas.microsoft.com/office/powerpoint/2010/main" val="91587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3"/>
          <p:cNvGrpSpPr/>
          <p:nvPr/>
        </p:nvGrpSpPr>
        <p:grpSpPr>
          <a:xfrm>
            <a:off x="512317" y="1845000"/>
            <a:ext cx="8322179" cy="4392000"/>
            <a:chOff x="886051" y="2497943"/>
            <a:chExt cx="8322179" cy="4392000"/>
          </a:xfrm>
        </p:grpSpPr>
        <p:grpSp>
          <p:nvGrpSpPr>
            <p:cNvPr id="5" name="Group 25"/>
            <p:cNvGrpSpPr/>
            <p:nvPr/>
          </p:nvGrpSpPr>
          <p:grpSpPr>
            <a:xfrm>
              <a:off x="886051" y="5501152"/>
              <a:ext cx="8322179" cy="1388791"/>
              <a:chOff x="886051" y="4233095"/>
              <a:chExt cx="8322179" cy="1388791"/>
            </a:xfrm>
          </p:grpSpPr>
          <p:sp>
            <p:nvSpPr>
              <p:cNvPr id="13" name="직사각형 31"/>
              <p:cNvSpPr/>
              <p:nvPr/>
            </p:nvSpPr>
            <p:spPr>
              <a:xfrm>
                <a:off x="892639" y="5105474"/>
                <a:ext cx="3117095" cy="516412"/>
              </a:xfrm>
              <a:prstGeom prst="rect">
                <a:avLst/>
              </a:prstGeom>
              <a:noFill/>
            </p:spPr>
            <p:txBody>
              <a:bodyPr wrap="square" lIns="91440" anchor="ctr" anchorCtr="0">
                <a:noAutofit/>
              </a:bodyPr>
              <a:lstStyle/>
              <a:p>
                <a:pPr marL="171450" marR="0" lvl="0" indent="-171450" defTabSz="91440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ko-KR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TRL (Technology Readiness </a:t>
                </a:r>
                <a:r>
                  <a:rPr lang="en-US" altLang="ko-KR" sz="1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Level)</a:t>
                </a:r>
              </a:p>
              <a:p>
                <a:pPr marL="171450" marR="0" lvl="0" indent="-171450" defTabSz="91440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ko-KR" sz="1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IND (Investigatinal New Drug)</a:t>
                </a:r>
                <a:endParaRPr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4" name="Straight Connector 27"/>
              <p:cNvCxnSpPr/>
              <p:nvPr/>
            </p:nvCxnSpPr>
            <p:spPr>
              <a:xfrm>
                <a:off x="886051" y="4491507"/>
                <a:ext cx="7704265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28"/>
              <p:cNvCxnSpPr/>
              <p:nvPr/>
            </p:nvCxnSpPr>
            <p:spPr>
              <a:xfrm rot="5400000">
                <a:off x="1742506" y="4488074"/>
                <a:ext cx="13846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29"/>
              <p:cNvCxnSpPr/>
              <p:nvPr/>
            </p:nvCxnSpPr>
            <p:spPr>
              <a:xfrm rot="5400000">
                <a:off x="2668195" y="4488074"/>
                <a:ext cx="13846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30"/>
              <p:cNvCxnSpPr/>
              <p:nvPr/>
            </p:nvCxnSpPr>
            <p:spPr>
              <a:xfrm rot="5400000">
                <a:off x="8222329" y="4488075"/>
                <a:ext cx="13846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31"/>
              <p:cNvCxnSpPr/>
              <p:nvPr/>
            </p:nvCxnSpPr>
            <p:spPr>
              <a:xfrm rot="5400000">
                <a:off x="6370951" y="4488075"/>
                <a:ext cx="13846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32"/>
              <p:cNvCxnSpPr/>
              <p:nvPr/>
            </p:nvCxnSpPr>
            <p:spPr>
              <a:xfrm rot="5400000">
                <a:off x="7296640" y="4488075"/>
                <a:ext cx="13846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33"/>
              <p:cNvCxnSpPr/>
              <p:nvPr/>
            </p:nvCxnSpPr>
            <p:spPr>
              <a:xfrm rot="5400000">
                <a:off x="4519573" y="4488075"/>
                <a:ext cx="13846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34"/>
              <p:cNvCxnSpPr/>
              <p:nvPr/>
            </p:nvCxnSpPr>
            <p:spPr>
              <a:xfrm rot="5400000">
                <a:off x="5445262" y="4488075"/>
                <a:ext cx="13846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35"/>
              <p:cNvCxnSpPr/>
              <p:nvPr/>
            </p:nvCxnSpPr>
            <p:spPr>
              <a:xfrm rot="5400000">
                <a:off x="3593884" y="4488075"/>
                <a:ext cx="13846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1023864" y="4268356"/>
                <a:ext cx="72006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100" dirty="0"/>
                  <a:t>TRL 1 </a:t>
                </a:r>
              </a:p>
              <a:p>
                <a:pPr algn="ctr"/>
                <a:r>
                  <a:rPr lang="en-US" altLang="ko-KR" sz="1100" spc="-150" dirty="0"/>
                  <a:t>(</a:t>
                </a:r>
                <a:r>
                  <a:rPr lang="ko-KR" altLang="en-US" sz="1100" spc="-150" dirty="0"/>
                  <a:t>개념검증</a:t>
                </a:r>
                <a:r>
                  <a:rPr lang="en-US" altLang="ko-KR" sz="1100" spc="-150" dirty="0"/>
                  <a:t>)</a:t>
                </a:r>
                <a:endParaRPr lang="en-US" sz="1100" spc="-150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798733" y="4268356"/>
                <a:ext cx="97654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100" dirty="0"/>
                  <a:t>TRL 2 </a:t>
                </a:r>
              </a:p>
              <a:p>
                <a:pPr algn="ctr"/>
                <a:r>
                  <a:rPr lang="en-US" altLang="ko-KR" sz="1100" spc="-150" dirty="0"/>
                  <a:t>(</a:t>
                </a:r>
                <a:r>
                  <a:rPr lang="ko-KR" altLang="en-US" sz="1100" spc="-150" dirty="0"/>
                  <a:t>후보물질 탐색</a:t>
                </a:r>
                <a:r>
                  <a:rPr lang="en-US" altLang="ko-KR" sz="1100" spc="-150" dirty="0"/>
                  <a:t>)</a:t>
                </a:r>
                <a:endParaRPr lang="en-US" sz="1100" spc="-150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711898" y="4268356"/>
                <a:ext cx="97654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100" dirty="0"/>
                  <a:t>TRL 3 </a:t>
                </a:r>
              </a:p>
              <a:p>
                <a:pPr algn="ctr"/>
                <a:r>
                  <a:rPr lang="en-US" altLang="ko-KR" sz="1100" spc="-150" dirty="0"/>
                  <a:t>(</a:t>
                </a:r>
                <a:r>
                  <a:rPr lang="ko-KR" altLang="en-US" sz="1100" spc="-150" dirty="0"/>
                  <a:t>후보물질 확보</a:t>
                </a:r>
                <a:r>
                  <a:rPr lang="en-US" altLang="ko-KR" sz="1100" spc="-150" dirty="0"/>
                  <a:t>)</a:t>
                </a:r>
                <a:endParaRPr lang="en-US" sz="1100" spc="-150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73662" y="4268356"/>
                <a:ext cx="830676" cy="6001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100" dirty="0"/>
                  <a:t>TRL 4 </a:t>
                </a:r>
              </a:p>
              <a:p>
                <a:pPr algn="ctr"/>
                <a:r>
                  <a:rPr lang="en-US" altLang="ko-KR" sz="1100" spc="-150" dirty="0"/>
                  <a:t>(</a:t>
                </a:r>
                <a:r>
                  <a:rPr lang="ko-KR" altLang="en-US" sz="1100" spc="-150" dirty="0"/>
                  <a:t>비임상시험</a:t>
                </a:r>
                <a:endParaRPr lang="en-US" altLang="ko-KR" sz="1100" spc="-150" dirty="0"/>
              </a:p>
              <a:p>
                <a:pPr algn="ctr"/>
                <a:r>
                  <a:rPr lang="ko-KR" altLang="en-US" sz="1100" spc="-150" dirty="0"/>
                  <a:t>안전성 확보</a:t>
                </a:r>
                <a:r>
                  <a:rPr lang="en-US" altLang="ko-KR" sz="1100" spc="-150" dirty="0"/>
                  <a:t>)</a:t>
                </a:r>
                <a:endParaRPr lang="en-US" sz="1100" spc="-150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778446" y="4268356"/>
                <a:ext cx="52610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100" dirty="0"/>
                  <a:t>TRL 5 </a:t>
                </a:r>
              </a:p>
              <a:p>
                <a:pPr algn="ctr"/>
                <a:r>
                  <a:rPr lang="en-US" altLang="ko-KR" sz="1100" dirty="0"/>
                  <a:t>(IND)</a:t>
                </a:r>
                <a:endParaRPr lang="en-US" sz="11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482979" y="4268356"/>
                <a:ext cx="92044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100" dirty="0"/>
                  <a:t>TRL 6</a:t>
                </a:r>
              </a:p>
              <a:p>
                <a:pPr algn="ctr"/>
                <a:r>
                  <a:rPr lang="en-US" altLang="ko-KR" sz="1100" spc="-150" dirty="0"/>
                  <a:t>(</a:t>
                </a:r>
                <a:r>
                  <a:rPr lang="ko-KR" altLang="en-US" sz="1100" spc="-150" dirty="0"/>
                  <a:t>임상 </a:t>
                </a:r>
                <a:r>
                  <a:rPr lang="en-US" altLang="ko-KR" sz="1100" spc="-150" dirty="0"/>
                  <a:t>1</a:t>
                </a:r>
                <a:r>
                  <a:rPr lang="ko-KR" altLang="en-US" sz="1100" spc="-150" dirty="0"/>
                  <a:t>상 완료</a:t>
                </a:r>
                <a:r>
                  <a:rPr lang="en-US" altLang="ko-KR" sz="1100" spc="-150" dirty="0"/>
                  <a:t>)</a:t>
                </a:r>
                <a:endParaRPr lang="en-US" sz="1100" spc="-150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349877" y="4268356"/>
                <a:ext cx="92044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100" dirty="0"/>
                  <a:t>TRL8</a:t>
                </a:r>
              </a:p>
              <a:p>
                <a:pPr algn="ctr"/>
                <a:r>
                  <a:rPr lang="en-US" altLang="ko-KR" sz="1100" spc="-150" dirty="0"/>
                  <a:t>(</a:t>
                </a:r>
                <a:r>
                  <a:rPr lang="ko-KR" altLang="en-US" sz="1100" spc="-150" dirty="0"/>
                  <a:t>임상 </a:t>
                </a:r>
                <a:r>
                  <a:rPr lang="en-US" altLang="ko-KR" sz="1100" spc="-150" dirty="0"/>
                  <a:t>3</a:t>
                </a:r>
                <a:r>
                  <a:rPr lang="ko-KR" altLang="en-US" sz="1100" spc="-150" dirty="0"/>
                  <a:t>상 완료</a:t>
                </a:r>
                <a:r>
                  <a:rPr lang="en-US" altLang="ko-KR" sz="1100" spc="-150" dirty="0"/>
                  <a:t>)</a:t>
                </a:r>
                <a:endParaRPr lang="en-US" sz="1100" spc="-150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435477" y="4268356"/>
                <a:ext cx="92044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100" dirty="0"/>
                  <a:t>TRL 7</a:t>
                </a:r>
              </a:p>
              <a:p>
                <a:pPr algn="ctr"/>
                <a:r>
                  <a:rPr lang="en-US" altLang="ko-KR" sz="1100" spc="-150" dirty="0"/>
                  <a:t>(</a:t>
                </a:r>
                <a:r>
                  <a:rPr lang="ko-KR" altLang="en-US" sz="1100" spc="-150" dirty="0"/>
                  <a:t>임상 </a:t>
                </a:r>
                <a:r>
                  <a:rPr lang="en-US" altLang="ko-KR" sz="1100" spc="-150" dirty="0"/>
                  <a:t>2</a:t>
                </a:r>
                <a:r>
                  <a:rPr lang="ko-KR" altLang="en-US" sz="1100" spc="-150" dirty="0"/>
                  <a:t>상 완료</a:t>
                </a:r>
                <a:r>
                  <a:rPr lang="en-US" altLang="ko-KR" sz="1100" spc="-150" dirty="0"/>
                  <a:t>)</a:t>
                </a:r>
                <a:endParaRPr lang="en-US" sz="1100" spc="-150" dirty="0"/>
              </a:p>
            </p:txBody>
          </p:sp>
          <p:sp>
            <p:nvSpPr>
              <p:cNvPr id="31" name="직사각형 31"/>
              <p:cNvSpPr/>
              <p:nvPr/>
            </p:nvSpPr>
            <p:spPr>
              <a:xfrm>
                <a:off x="8621833" y="4233095"/>
                <a:ext cx="586397" cy="516412"/>
              </a:xfrm>
              <a:prstGeom prst="rect">
                <a:avLst/>
              </a:prstGeom>
              <a:noFill/>
            </p:spPr>
            <p:txBody>
              <a:bodyPr wrap="square" lIns="91440" anchor="ctr" anchorCtr="0">
                <a:noAutofit/>
              </a:bodyPr>
              <a:lstStyle/>
              <a:p>
                <a:pPr fontAlgn="base">
                  <a:spcBef>
                    <a:spcPts val="600"/>
                  </a:spcBef>
                </a:pPr>
                <a:r>
                  <a:rPr lang="ko-KR" altLang="en-US" sz="12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시판 </a:t>
                </a:r>
                <a:endPara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10" name="Straight Connector 46"/>
            <p:cNvCxnSpPr/>
            <p:nvPr/>
          </p:nvCxnSpPr>
          <p:spPr>
            <a:xfrm flipV="1">
              <a:off x="909064" y="2497943"/>
              <a:ext cx="7348670" cy="3165795"/>
            </a:xfrm>
            <a:prstGeom prst="line">
              <a:avLst/>
            </a:prstGeom>
            <a:ln w="76200" cap="rnd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66"/>
            <p:cNvSpPr/>
            <p:nvPr/>
          </p:nvSpPr>
          <p:spPr>
            <a:xfrm>
              <a:off x="3311253" y="3738410"/>
              <a:ext cx="1277554" cy="2647533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977770" y="2267746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Next Step</a:t>
            </a:r>
          </a:p>
        </p:txBody>
      </p:sp>
      <p:cxnSp>
        <p:nvCxnSpPr>
          <p:cNvPr id="32" name="Straight Arrow Connector 85"/>
          <p:cNvCxnSpPr/>
          <p:nvPr/>
        </p:nvCxnSpPr>
        <p:spPr>
          <a:xfrm>
            <a:off x="2920136" y="2676606"/>
            <a:ext cx="1306694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1"/>
          <p:cNvSpPr/>
          <p:nvPr/>
        </p:nvSpPr>
        <p:spPr>
          <a:xfrm>
            <a:off x="3056379" y="2716134"/>
            <a:ext cx="1083621" cy="280865"/>
          </a:xfrm>
          <a:prstGeom prst="rect">
            <a:avLst/>
          </a:prstGeom>
          <a:noFill/>
        </p:spPr>
        <p:txBody>
          <a:bodyPr wrap="square" lIns="91440" anchor="ctr" anchorCtr="0">
            <a:noAutofit/>
          </a:bodyPr>
          <a:lstStyle/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향후 </a:t>
            </a:r>
            <a:r>
              <a:rPr lang="en-US" altLang="ko-KR" sz="1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1~2</a:t>
            </a:r>
            <a:r>
              <a: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년</a:t>
            </a:r>
            <a:r>
              <a:rPr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085828" y="1033223"/>
            <a:ext cx="21483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400" b="1"/>
              <a:t>바이오</a:t>
            </a:r>
            <a:r>
              <a:rPr lang="en-US" altLang="ko-KR" sz="1400" b="1"/>
              <a:t>/</a:t>
            </a:r>
            <a:r>
              <a:rPr lang="ko-KR" altLang="en-US" sz="1400" b="1"/>
              <a:t>신약 분야 </a:t>
            </a:r>
            <a:r>
              <a:rPr lang="en-US" altLang="ko-KR" sz="1400" b="1"/>
              <a:t>Sample</a:t>
            </a:r>
            <a:endParaRPr lang="ko-KR" altLang="en-US" sz="1400" b="1"/>
          </a:p>
        </p:txBody>
      </p:sp>
      <p:cxnSp>
        <p:nvCxnSpPr>
          <p:cNvPr id="54" name="직선 연결선 53"/>
          <p:cNvCxnSpPr/>
          <p:nvPr/>
        </p:nvCxnSpPr>
        <p:spPr>
          <a:xfrm>
            <a:off x="684000" y="1330367"/>
            <a:ext cx="295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0" y="70185"/>
            <a:ext cx="1272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Next Step</a:t>
            </a:r>
            <a:endParaRPr lang="ko-KR" altLang="en-US" b="1" dirty="0">
              <a:latin typeface="+mn-e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764000" y="1989000"/>
            <a:ext cx="1080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/>
            <a:r>
              <a:rPr lang="ko-KR" altLang="en-US" sz="1000" b="1"/>
              <a:t>현재에서 다음단계로 가기 위해 어떤 지원이 필요한지</a:t>
            </a:r>
            <a:r>
              <a:rPr lang="en-US" altLang="ko-KR" sz="1000" b="1"/>
              <a:t>? </a:t>
            </a:r>
            <a:r>
              <a:rPr lang="ko-KR" altLang="en-US" sz="1000" b="1"/>
              <a:t>또는 자금 조달 계획은</a:t>
            </a:r>
            <a:r>
              <a:rPr lang="en-US" altLang="ko-KR" sz="1000" b="1"/>
              <a:t>?</a:t>
            </a:r>
          </a:p>
        </p:txBody>
      </p:sp>
      <p:sp>
        <p:nvSpPr>
          <p:cNvPr id="57" name="타원 56"/>
          <p:cNvSpPr/>
          <p:nvPr/>
        </p:nvSpPr>
        <p:spPr>
          <a:xfrm>
            <a:off x="2556000" y="3887280"/>
            <a:ext cx="360000" cy="360000"/>
          </a:xfrm>
          <a:prstGeom prst="ellipse">
            <a:avLst/>
          </a:prstGeom>
          <a:solidFill>
            <a:srgbClr val="FF000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341669" y="35730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현재</a:t>
            </a:r>
          </a:p>
        </p:txBody>
      </p:sp>
    </p:spTree>
    <p:extLst>
      <p:ext uri="{BB962C8B-B14F-4D97-AF65-F5344CB8AC3E}">
        <p14:creationId xmlns:p14="http://schemas.microsoft.com/office/powerpoint/2010/main" val="290029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669264"/>
              </p:ext>
            </p:extLst>
          </p:nvPr>
        </p:nvGraphicFramePr>
        <p:xfrm>
          <a:off x="468312" y="765173"/>
          <a:ext cx="8280402" cy="5704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688">
                  <a:extLst>
                    <a:ext uri="{9D8B030D-6E8A-4147-A177-3AD203B41FA5}">
                      <a16:colId xmlns:a16="http://schemas.microsoft.com/office/drawing/2014/main" val="3868051262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661310471"/>
                    </a:ext>
                  </a:extLst>
                </a:gridCol>
                <a:gridCol w="6192714">
                  <a:extLst>
                    <a:ext uri="{9D8B030D-6E8A-4147-A177-3AD203B41FA5}">
                      <a16:colId xmlns:a16="http://schemas.microsoft.com/office/drawing/2014/main" val="3180462070"/>
                    </a:ext>
                  </a:extLst>
                </a:gridCol>
              </a:tblGrid>
              <a:tr h="215827"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작성 지침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163382"/>
                  </a:ext>
                </a:extLst>
              </a:tr>
              <a:tr h="1767764"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스타트업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성장단계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</a:pP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스타트업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기업의 성장 단계별 특징과 기준을 참고하여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현재 기업의 위치를 표시 바랍니다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→ 붉은 체크 표시를 해당 단계 숫자 옆에 표시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→ </a:t>
                      </a:r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피칭시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기업의 대표자가 선정한 사유를 설명</a:t>
                      </a:r>
                      <a:endParaRPr lang="en-US" altLang="ko-KR" sz="1200" b="1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algn="l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피칭 단계는 보육 기업으로 선정 시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당 센터 내부적인 단순 </a:t>
                      </a:r>
                      <a:r>
                        <a:rPr lang="ko-KR" altLang="en-US" sz="1200" b="1" baseline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참고용입니다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355164"/>
                  </a:ext>
                </a:extLst>
              </a:tr>
              <a:tr h="770530">
                <a:tc rowSpan="2">
                  <a:txBody>
                    <a:bodyPr/>
                    <a:lstStyle/>
                    <a:p>
                      <a:pPr latinLnBrk="0">
                        <a:lnSpc>
                          <a:spcPct val="120000"/>
                        </a:lnSpc>
                      </a:pP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1.Product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Leadership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차별성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563" indent="-182563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현재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보유중인 상품 또는 서비스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솔루션에 대하여 작성 바랍니다 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b="1" baseline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차별점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중심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182563" indent="-182563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기존의 상품 또는 서비스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솔루션 대비 새로운 점에 대하여 작성 바랍니다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842568"/>
                  </a:ext>
                </a:extLst>
              </a:tr>
              <a:tr h="77053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혁신성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어떤 문제를 해결하기 위하여 상품 또는 서비스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솔루션을 만들었는지 작성 바랍니다</a:t>
                      </a:r>
                      <a:endParaRPr lang="en-US" altLang="ko-KR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문제 해결을 위하여 적용된 해결 방안에 대하여 작성 바랍니다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104372"/>
                  </a:ext>
                </a:extLst>
              </a:tr>
              <a:tr h="770530">
                <a:tc rowSpan="4">
                  <a:txBody>
                    <a:bodyPr/>
                    <a:lstStyle/>
                    <a:p>
                      <a:pPr latinLnBrk="0">
                        <a:lnSpc>
                          <a:spcPct val="120000"/>
                        </a:lnSpc>
                      </a:pP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2.Technology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기술성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기업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이 보유하고 있는 핵심 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기술에 대하여 작성 바랍니다</a:t>
                      </a:r>
                      <a:endParaRPr lang="en-US" altLang="ko-KR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경쟁사 대비 기업이 보유한 기술의 강점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에 대하여 작성 바랍니다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8477074"/>
                  </a:ext>
                </a:extLst>
              </a:tr>
              <a:tr h="438118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완성도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현재 기술의 완성도 수준에 대하여 작성 바랍니다 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바이오 기업의 경우 임상 포함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4520082"/>
                  </a:ext>
                </a:extLst>
              </a:tr>
              <a:tr h="43811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특허성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현재 기업이 보유하고 있는 특허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현황 또는 특허 이슈에 대하여 작성 바랍니다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239523"/>
                  </a:ext>
                </a:extLst>
              </a:tr>
              <a:tr h="438118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기술 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검증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기술의 검증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방법 또는 검증 결과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이력에 대하여 작성 바랍니다 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바이오 기업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74846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7418" y="70185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+mn-ea"/>
              </a:rPr>
              <a:t>작성 매뉴얼</a:t>
            </a:r>
          </a:p>
        </p:txBody>
      </p:sp>
    </p:spTree>
    <p:extLst>
      <p:ext uri="{BB962C8B-B14F-4D97-AF65-F5344CB8AC3E}">
        <p14:creationId xmlns:p14="http://schemas.microsoft.com/office/powerpoint/2010/main" val="162865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418" y="70185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+mn-ea"/>
              </a:rPr>
              <a:t>작성 매뉴얼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092977"/>
              </p:ext>
            </p:extLst>
          </p:nvPr>
        </p:nvGraphicFramePr>
        <p:xfrm>
          <a:off x="468313" y="765179"/>
          <a:ext cx="8280401" cy="4073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687">
                  <a:extLst>
                    <a:ext uri="{9D8B030D-6E8A-4147-A177-3AD203B41FA5}">
                      <a16:colId xmlns:a16="http://schemas.microsoft.com/office/drawing/2014/main" val="386805126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61310471"/>
                    </a:ext>
                  </a:extLst>
                </a:gridCol>
                <a:gridCol w="6192714">
                  <a:extLst>
                    <a:ext uri="{9D8B030D-6E8A-4147-A177-3AD203B41FA5}">
                      <a16:colId xmlns:a16="http://schemas.microsoft.com/office/drawing/2014/main" val="3180462070"/>
                    </a:ext>
                  </a:extLst>
                </a:gridCol>
              </a:tblGrid>
              <a:tr h="287821"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작성 지침</a:t>
                      </a:r>
                      <a:endParaRPr lang="en-US" altLang="ko-KR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163382"/>
                  </a:ext>
                </a:extLst>
              </a:tr>
              <a:tr h="325920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3.Market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Intelligence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시장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진입 하고자</a:t>
                      </a: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하는 목표 시장의 규모와 시장성에 대하여 작성 바랍니다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547432"/>
                  </a:ext>
                </a:extLst>
              </a:tr>
              <a:tr h="32592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고객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상품 또는 서비스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솔루션을 판매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제공하고자하는 목표 고객에 대하여 작성</a:t>
                      </a: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바랍니다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278845"/>
                  </a:ext>
                </a:extLst>
              </a:tr>
              <a:tr h="32592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경쟁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경쟁사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상품 또는 서비스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솔루션의 경쟁 현황에 대하여 작성 바랍니다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→ 현재와 미래의 경쟁사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가장 위협적인 경쟁상대 등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→ 경쟁사 대비 강점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원가 경쟁력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유통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상품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기술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등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b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→ 타사에서 동일 상품을 개발하지 않는 이유 분석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예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기술적 한계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외부 규제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등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b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→ 동일한 시장이 아직 시장에 없다면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고객이 사용하고 있는 대체 상품 분석</a:t>
                      </a:r>
                      <a:endParaRPr lang="ko-KR" altLang="en-US" sz="11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119411"/>
                  </a:ext>
                </a:extLst>
              </a:tr>
              <a:tr h="591985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투자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일정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단계별 투자 및 제품 개발 계획을 작성 바랍니다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9281141"/>
                  </a:ext>
                </a:extLst>
              </a:tr>
              <a:tr h="360000">
                <a:tc rowSpan="2">
                  <a:txBody>
                    <a:bodyPr/>
                    <a:lstStyle/>
                    <a:p>
                      <a:pPr latinLnBrk="0">
                        <a:lnSpc>
                          <a:spcPct val="120000"/>
                        </a:lnSpc>
                      </a:pP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.Organization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경력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관계</a:t>
                      </a:r>
                    </a:p>
                  </a:txBody>
                  <a:tcPr marL="0" marR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창업자와 조직</a:t>
                      </a: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구성원의 경력</a:t>
                      </a: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경험과 알고 지낸 기간</a:t>
                      </a: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관계 에 대하여 작성 바랍니다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3597501"/>
                  </a:ext>
                </a:extLst>
              </a:tr>
              <a:tr h="3259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조직역량</a:t>
                      </a:r>
                    </a:p>
                  </a:txBody>
                  <a:tcPr marL="0" marR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사업에 필요한 자원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인원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기술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자금 등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의 확보 역량에 대하여 작성 바랍니다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0391244"/>
                  </a:ext>
                </a:extLst>
              </a:tr>
              <a:tr h="651840">
                <a:tc>
                  <a:txBody>
                    <a:bodyPr/>
                    <a:lstStyle/>
                    <a:p>
                      <a:pPr latinLnBrk="0">
                        <a:lnSpc>
                          <a:spcPct val="120000"/>
                        </a:lnSpc>
                      </a:pPr>
                      <a:r>
                        <a:rPr lang="en-US" altLang="ko-KR" sz="12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6.Nex</a:t>
                      </a:r>
                      <a:r>
                        <a:rPr lang="en-US" altLang="ko-KR" sz="1200" b="1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 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Step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계획</a:t>
                      </a:r>
                    </a:p>
                  </a:txBody>
                  <a:tcPr marL="0" marR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종합적으로 향후 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 내 어떤 목표와 일정을 가지고 계신지 작성 바랍니다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3775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87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2"/>
          <p:cNvSpPr txBox="1">
            <a:spLocks/>
          </p:cNvSpPr>
          <p:nvPr/>
        </p:nvSpPr>
        <p:spPr>
          <a:xfrm>
            <a:off x="192280" y="1593511"/>
            <a:ext cx="8622280" cy="191283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de-DE" sz="2400" b="1" kern="1200" baseline="0" dirty="0">
                <a:solidFill>
                  <a:schemeClr val="tx1"/>
                </a:solidFill>
                <a:latin typeface="Arial" pitchFamily="34" charset="0"/>
                <a:ea typeface="맑은 고딕" pitchFamily="50" charset="-127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ko-KR" altLang="en-US" dirty="0">
              <a:latin typeface="+mj-ea"/>
              <a:ea typeface="+mj-ea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374" y="6443683"/>
            <a:ext cx="1277626" cy="202188"/>
          </a:xfrm>
          <a:prstGeom prst="rect">
            <a:avLst/>
          </a:prstGeom>
        </p:spPr>
      </p:pic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733201"/>
              </p:ext>
            </p:extLst>
          </p:nvPr>
        </p:nvGraphicFramePr>
        <p:xfrm>
          <a:off x="0" y="1593511"/>
          <a:ext cx="9144001" cy="1670050"/>
        </p:xfrm>
        <a:graphic>
          <a:graphicData uri="http://schemas.openxmlformats.org/drawingml/2006/table">
            <a:tbl>
              <a:tblPr/>
              <a:tblGrid>
                <a:gridCol w="4038903">
                  <a:extLst>
                    <a:ext uri="{9D8B030D-6E8A-4147-A177-3AD203B41FA5}">
                      <a16:colId xmlns:a16="http://schemas.microsoft.com/office/drawing/2014/main" val="3516965254"/>
                    </a:ext>
                  </a:extLst>
                </a:gridCol>
                <a:gridCol w="490191">
                  <a:extLst>
                    <a:ext uri="{9D8B030D-6E8A-4147-A177-3AD203B41FA5}">
                      <a16:colId xmlns:a16="http://schemas.microsoft.com/office/drawing/2014/main" val="1217789108"/>
                    </a:ext>
                  </a:extLst>
                </a:gridCol>
                <a:gridCol w="576004">
                  <a:extLst>
                    <a:ext uri="{9D8B030D-6E8A-4147-A177-3AD203B41FA5}">
                      <a16:colId xmlns:a16="http://schemas.microsoft.com/office/drawing/2014/main" val="929835982"/>
                    </a:ext>
                  </a:extLst>
                </a:gridCol>
                <a:gridCol w="4038903">
                  <a:extLst>
                    <a:ext uri="{9D8B030D-6E8A-4147-A177-3AD203B41FA5}">
                      <a16:colId xmlns:a16="http://schemas.microsoft.com/office/drawing/2014/main" val="2982781841"/>
                    </a:ext>
                  </a:extLst>
                </a:gridCol>
              </a:tblGrid>
              <a:tr h="7391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1D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3D3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AF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411269"/>
                  </a:ext>
                </a:extLst>
              </a:tr>
              <a:tr h="1452118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ko-KR" sz="2400" kern="1200" dirty="0" smtClean="0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Biotech Startup Launchpad </a:t>
                      </a:r>
                      <a:r>
                        <a:rPr lang="en-US" altLang="ko-KR" sz="2400" kern="1200" baseline="0" dirty="0" smtClean="0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2024 </a:t>
                      </a:r>
                      <a:r>
                        <a:rPr lang="ko-KR" altLang="en-US" sz="2400" kern="1200" baseline="0" dirty="0" smtClean="0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신</a:t>
                      </a:r>
                      <a:r>
                        <a:rPr lang="ko-KR" altLang="en-US" sz="2400" kern="1200" dirty="0" smtClean="0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청서</a:t>
                      </a:r>
                      <a:endParaRPr lang="en-US" altLang="ko-KR" sz="2400" kern="1200" dirty="0" smtClean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algn="ctr"/>
                      <a:endParaRPr lang="en-US" altLang="ko-KR" sz="1000" kern="0" spc="-50" dirty="0" smtClean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-50" dirty="0" smtClean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                         [</a:t>
                      </a:r>
                      <a:r>
                        <a:rPr lang="ko-KR" altLang="en-US" sz="2000" kern="0" spc="-50" dirty="0" smtClean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기업명 </a:t>
                      </a:r>
                      <a:r>
                        <a:rPr lang="en-US" altLang="ko-KR" sz="2000" kern="0" spc="-50" dirty="0" smtClean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:  </a:t>
                      </a:r>
                      <a:r>
                        <a:rPr lang="en-US" altLang="ko-KR" sz="2000" kern="0" spc="-5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oooo</a:t>
                      </a:r>
                      <a:r>
                        <a:rPr lang="en-US" altLang="ko-KR" sz="2000" kern="0" spc="-50" dirty="0" smtClean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]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092449"/>
                  </a:ext>
                </a:extLst>
              </a:tr>
              <a:tr h="73914">
                <a:tc grid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AF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3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1D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544559"/>
                  </a:ext>
                </a:extLst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4581187" y="3263561"/>
            <a:ext cx="379727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" marR="63500" algn="just" fontAlgn="base">
              <a:lnSpc>
                <a:spcPct val="150000"/>
              </a:lnSpc>
            </a:pPr>
            <a:r>
              <a:rPr lang="en-US" altLang="ko-KR" sz="1400" b="1" kern="0" dirty="0" smtClean="0">
                <a:solidFill>
                  <a:srgbClr val="FF0000"/>
                </a:solidFill>
                <a:latin typeface="+mn-ea"/>
              </a:rPr>
              <a:t>※ </a:t>
            </a:r>
            <a:r>
              <a:rPr lang="ko-KR" altLang="en-US" sz="1400" b="1" kern="0" dirty="0" smtClean="0">
                <a:solidFill>
                  <a:srgbClr val="FF0000"/>
                </a:solidFill>
                <a:latin typeface="+mn-ea"/>
              </a:rPr>
              <a:t>대외적 </a:t>
            </a:r>
            <a:r>
              <a:rPr lang="ko-KR" altLang="en-US" sz="1400" b="1" kern="0" dirty="0">
                <a:solidFill>
                  <a:srgbClr val="FF0000"/>
                </a:solidFill>
                <a:latin typeface="+mn-ea"/>
              </a:rPr>
              <a:t>공개 사항만 적었음을 동의합니다</a:t>
            </a:r>
            <a:r>
              <a:rPr lang="en-US" altLang="ko-KR" sz="1400" b="1" kern="0" dirty="0">
                <a:solidFill>
                  <a:srgbClr val="FF0000"/>
                </a:solidFill>
                <a:latin typeface="+mn-ea"/>
              </a:rPr>
              <a:t>. </a:t>
            </a:r>
            <a:endParaRPr lang="en-US" altLang="ko-KR" sz="1400" b="1" kern="0" dirty="0" smtClean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7802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0" y="70185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err="1">
                <a:latin typeface="+mn-ea"/>
              </a:rPr>
              <a:t>스타트업</a:t>
            </a:r>
            <a:r>
              <a:rPr lang="ko-KR" altLang="en-US" b="1" dirty="0">
                <a:latin typeface="+mn-ea"/>
              </a:rPr>
              <a:t> 성장 단계</a:t>
            </a:r>
            <a:r>
              <a:rPr lang="en-US" altLang="ko-KR" b="1" dirty="0">
                <a:latin typeface="+mn-ea"/>
              </a:rPr>
              <a:t>*</a:t>
            </a:r>
            <a:endParaRPr lang="ko-KR" altLang="en-US" b="1" dirty="0">
              <a:latin typeface="+mn-ea"/>
            </a:endParaRPr>
          </a:p>
        </p:txBody>
      </p:sp>
      <p:grpSp>
        <p:nvGrpSpPr>
          <p:cNvPr id="111" name="그룹 110"/>
          <p:cNvGrpSpPr/>
          <p:nvPr/>
        </p:nvGrpSpPr>
        <p:grpSpPr>
          <a:xfrm>
            <a:off x="1172281" y="1389358"/>
            <a:ext cx="7733182" cy="1069512"/>
            <a:chOff x="1172281" y="2719488"/>
            <a:chExt cx="7733182" cy="1069512"/>
          </a:xfrm>
        </p:grpSpPr>
        <p:sp>
          <p:nvSpPr>
            <p:cNvPr id="11" name="갈매기형 수장 10"/>
            <p:cNvSpPr/>
            <p:nvPr/>
          </p:nvSpPr>
          <p:spPr>
            <a:xfrm>
              <a:off x="2916933" y="3131480"/>
              <a:ext cx="2664840" cy="648072"/>
            </a:xfrm>
            <a:prstGeom prst="chevron">
              <a:avLst>
                <a:gd name="adj" fmla="val 26342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타원 5"/>
            <p:cNvSpPr/>
            <p:nvPr/>
          </p:nvSpPr>
          <p:spPr>
            <a:xfrm>
              <a:off x="3937877" y="2719488"/>
              <a:ext cx="648000" cy="64807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/>
                <a:t>0</a:t>
              </a:r>
              <a:endParaRPr lang="ko-KR" altLang="en-US" sz="2000" b="1"/>
            </a:p>
          </p:txBody>
        </p:sp>
        <p:sp>
          <p:nvSpPr>
            <p:cNvPr id="10" name="오른쪽 화살표 9"/>
            <p:cNvSpPr/>
            <p:nvPr/>
          </p:nvSpPr>
          <p:spPr>
            <a:xfrm>
              <a:off x="1172281" y="3131480"/>
              <a:ext cx="2037471" cy="648072"/>
            </a:xfrm>
            <a:prstGeom prst="rightArrow">
              <a:avLst>
                <a:gd name="adj1" fmla="val 100000"/>
                <a:gd name="adj2" fmla="val 22535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타원 3"/>
            <p:cNvSpPr/>
            <p:nvPr/>
          </p:nvSpPr>
          <p:spPr>
            <a:xfrm>
              <a:off x="1307129" y="2719488"/>
              <a:ext cx="648000" cy="64807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/>
                <a:t>-2</a:t>
              </a:r>
              <a:endParaRPr lang="ko-KR" altLang="en-US" sz="2000" b="1" dirty="0"/>
            </a:p>
          </p:txBody>
        </p:sp>
        <p:sp>
          <p:nvSpPr>
            <p:cNvPr id="5" name="타원 4"/>
            <p:cNvSpPr/>
            <p:nvPr/>
          </p:nvSpPr>
          <p:spPr>
            <a:xfrm>
              <a:off x="2622503" y="2719488"/>
              <a:ext cx="648000" cy="648072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/>
                <a:t>-1</a:t>
              </a:r>
              <a:endParaRPr lang="ko-KR" altLang="en-US" sz="2000" b="1"/>
            </a:p>
          </p:txBody>
        </p:sp>
        <p:sp>
          <p:nvSpPr>
            <p:cNvPr id="13" name="갈매기형 수장 12"/>
            <p:cNvSpPr/>
            <p:nvPr/>
          </p:nvSpPr>
          <p:spPr>
            <a:xfrm>
              <a:off x="5248545" y="3131480"/>
              <a:ext cx="1936919" cy="648072"/>
            </a:xfrm>
            <a:prstGeom prst="chevron">
              <a:avLst>
                <a:gd name="adj" fmla="val 26342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/>
            <p:cNvSpPr/>
            <p:nvPr/>
          </p:nvSpPr>
          <p:spPr>
            <a:xfrm>
              <a:off x="5253251" y="2719488"/>
              <a:ext cx="648000" cy="6480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/>
                <a:t>1</a:t>
              </a:r>
              <a:endParaRPr lang="ko-KR" altLang="en-US" sz="2000" b="1"/>
            </a:p>
          </p:txBody>
        </p:sp>
        <p:sp>
          <p:nvSpPr>
            <p:cNvPr id="14" name="갈매기형 수장 13"/>
            <p:cNvSpPr/>
            <p:nvPr/>
          </p:nvSpPr>
          <p:spPr>
            <a:xfrm>
              <a:off x="6948000" y="3131480"/>
              <a:ext cx="1957463" cy="648072"/>
            </a:xfrm>
            <a:prstGeom prst="chevron">
              <a:avLst>
                <a:gd name="adj" fmla="val 17024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/>
          </p:nvSpPr>
          <p:spPr>
            <a:xfrm>
              <a:off x="7884000" y="2719488"/>
              <a:ext cx="648000" cy="648072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/>
                <a:t>3</a:t>
              </a:r>
              <a:endParaRPr lang="ko-KR" altLang="en-US" sz="2000" b="1" dirty="0"/>
            </a:p>
          </p:txBody>
        </p:sp>
        <p:sp>
          <p:nvSpPr>
            <p:cNvPr id="8" name="타원 7"/>
            <p:cNvSpPr/>
            <p:nvPr/>
          </p:nvSpPr>
          <p:spPr>
            <a:xfrm>
              <a:off x="6568625" y="2719488"/>
              <a:ext cx="648000" cy="64807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/>
                <a:t>2</a:t>
              </a:r>
              <a:endParaRPr lang="ko-KR" altLang="en-US" sz="2000" b="1"/>
            </a:p>
          </p:txBody>
        </p:sp>
        <p:sp>
          <p:nvSpPr>
            <p:cNvPr id="48" name="오른쪽 화살표 47"/>
            <p:cNvSpPr/>
            <p:nvPr/>
          </p:nvSpPr>
          <p:spPr>
            <a:xfrm>
              <a:off x="1435458" y="3358113"/>
              <a:ext cx="1605309" cy="430887"/>
            </a:xfrm>
            <a:prstGeom prst="rightArrow">
              <a:avLst>
                <a:gd name="adj1" fmla="val 100000"/>
                <a:gd name="adj2" fmla="val 4250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Problem / Solution Fit</a:t>
              </a:r>
              <a:br>
                <a:rPr lang="en-US" altLang="ko-KR" sz="1100" dirty="0">
                  <a:solidFill>
                    <a:schemeClr val="tx1"/>
                  </a:solidFill>
                  <a:latin typeface="+mn-ea"/>
                </a:rPr>
              </a:b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(</a:t>
              </a:r>
              <a:r>
                <a:rPr lang="ko-KR" altLang="en-US" sz="1100" dirty="0">
                  <a:solidFill>
                    <a:schemeClr val="tx1"/>
                  </a:solidFill>
                  <a:latin typeface="+mn-ea"/>
                </a:rPr>
                <a:t>문제 </a:t>
              </a: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/ </a:t>
              </a:r>
              <a:r>
                <a:rPr lang="ko-KR" altLang="en-US" sz="1100" dirty="0">
                  <a:solidFill>
                    <a:schemeClr val="tx1"/>
                  </a:solidFill>
                  <a:latin typeface="+mn-ea"/>
                </a:rPr>
                <a:t>해결방안</a:t>
              </a: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)</a:t>
              </a:r>
              <a:endParaRPr lang="ko-KR" altLang="en-US" sz="11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1" name="오른쪽 화살표 60"/>
            <p:cNvSpPr/>
            <p:nvPr/>
          </p:nvSpPr>
          <p:spPr>
            <a:xfrm>
              <a:off x="3564000" y="3358113"/>
              <a:ext cx="1540353" cy="430887"/>
            </a:xfrm>
            <a:prstGeom prst="rightArrow">
              <a:avLst>
                <a:gd name="adj1" fmla="val 100000"/>
                <a:gd name="adj2" fmla="val 4250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Vision / Founders Fit</a:t>
              </a:r>
              <a:br>
                <a:rPr lang="en-US" altLang="ko-KR" sz="1100" dirty="0">
                  <a:solidFill>
                    <a:schemeClr val="tx1"/>
                  </a:solidFill>
                  <a:latin typeface="+mn-ea"/>
                </a:rPr>
              </a:b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(</a:t>
              </a:r>
              <a:r>
                <a:rPr lang="ko-KR" altLang="en-US" sz="1100" dirty="0">
                  <a:solidFill>
                    <a:schemeClr val="tx1"/>
                  </a:solidFill>
                  <a:latin typeface="+mn-ea"/>
                </a:rPr>
                <a:t>비전 </a:t>
              </a: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/ </a:t>
              </a:r>
              <a:r>
                <a:rPr lang="ko-KR" altLang="en-US" sz="1100" dirty="0">
                  <a:solidFill>
                    <a:schemeClr val="tx1"/>
                  </a:solidFill>
                  <a:latin typeface="+mn-ea"/>
                </a:rPr>
                <a:t>조직역량</a:t>
              </a: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)</a:t>
              </a:r>
              <a:endParaRPr lang="ko-KR" altLang="en-US" sz="11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2" name="오른쪽 화살표 61"/>
            <p:cNvSpPr/>
            <p:nvPr/>
          </p:nvSpPr>
          <p:spPr>
            <a:xfrm>
              <a:off x="5539585" y="3358113"/>
              <a:ext cx="1507898" cy="430887"/>
            </a:xfrm>
            <a:prstGeom prst="rightArrow">
              <a:avLst>
                <a:gd name="adj1" fmla="val 100000"/>
                <a:gd name="adj2" fmla="val 4250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Product / Market Fit</a:t>
              </a:r>
              <a:br>
                <a:rPr lang="en-US" altLang="ko-KR" sz="1100" dirty="0">
                  <a:solidFill>
                    <a:schemeClr val="tx1"/>
                  </a:solidFill>
                  <a:latin typeface="+mn-ea"/>
                </a:rPr>
              </a:b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(</a:t>
              </a:r>
              <a:r>
                <a:rPr lang="ko-KR" altLang="en-US" sz="1100" dirty="0">
                  <a:solidFill>
                    <a:schemeClr val="tx1"/>
                  </a:solidFill>
                  <a:latin typeface="+mn-ea"/>
                </a:rPr>
                <a:t>상품</a:t>
              </a: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/ </a:t>
              </a:r>
              <a:r>
                <a:rPr lang="ko-KR" altLang="en-US" sz="1100" dirty="0">
                  <a:solidFill>
                    <a:schemeClr val="tx1"/>
                  </a:solidFill>
                  <a:latin typeface="+mn-ea"/>
                </a:rPr>
                <a:t>시장</a:t>
              </a: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)</a:t>
              </a:r>
              <a:endParaRPr lang="ko-KR" altLang="en-US" sz="11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3" name="오른쪽 화살표 62"/>
            <p:cNvSpPr/>
            <p:nvPr/>
          </p:nvSpPr>
          <p:spPr>
            <a:xfrm>
              <a:off x="7250775" y="3358113"/>
              <a:ext cx="1641225" cy="430887"/>
            </a:xfrm>
            <a:prstGeom prst="rightArrow">
              <a:avLst>
                <a:gd name="adj1" fmla="val 100000"/>
                <a:gd name="adj2" fmla="val 4250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Biz Model / Market Fit</a:t>
              </a:r>
              <a:br>
                <a:rPr lang="en-US" altLang="ko-KR" sz="1100" dirty="0">
                  <a:solidFill>
                    <a:schemeClr val="tx1"/>
                  </a:solidFill>
                  <a:latin typeface="+mn-ea"/>
                </a:rPr>
              </a:b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(</a:t>
              </a:r>
              <a:r>
                <a:rPr lang="ko-KR" altLang="en-US" sz="1100" dirty="0">
                  <a:solidFill>
                    <a:schemeClr val="tx1"/>
                  </a:solidFill>
                  <a:latin typeface="+mn-ea"/>
                </a:rPr>
                <a:t>사업모델</a:t>
              </a: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/ </a:t>
              </a:r>
              <a:r>
                <a:rPr lang="ko-KR" altLang="en-US" sz="1100" dirty="0">
                  <a:solidFill>
                    <a:schemeClr val="tx1"/>
                  </a:solidFill>
                  <a:latin typeface="+mn-ea"/>
                </a:rPr>
                <a:t>시장</a:t>
              </a: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)</a:t>
              </a:r>
              <a:endParaRPr lang="ko-KR" altLang="en-US" sz="11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2343419" y="1269000"/>
            <a:ext cx="48077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solidFill>
                  <a:srgbClr val="FF0000"/>
                </a:solidFill>
                <a:latin typeface="+mn-ea"/>
              </a:rPr>
              <a:t>현재 기업의 단계 표시 요망 </a:t>
            </a:r>
            <a:r>
              <a:rPr lang="en-US" altLang="ko-KR" sz="1600" b="1" dirty="0">
                <a:solidFill>
                  <a:srgbClr val="FF0000"/>
                </a:solidFill>
                <a:latin typeface="+mn-ea"/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  <a:latin typeface="+mn-ea"/>
              </a:rPr>
              <a:t>아래 체크 표시 이동</a:t>
            </a:r>
            <a:r>
              <a:rPr lang="en-US" altLang="ko-KR" sz="1600" b="1" dirty="0">
                <a:solidFill>
                  <a:srgbClr val="FF0000"/>
                </a:solidFill>
                <a:latin typeface="+mn-ea"/>
              </a:rPr>
              <a:t>)</a:t>
            </a:r>
            <a:endParaRPr lang="ko-KR" altLang="en-US" sz="1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1172282" y="2602872"/>
            <a:ext cx="1246212" cy="44828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Ideation </a:t>
            </a:r>
          </a:p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b="1" dirty="0">
                <a:solidFill>
                  <a:schemeClr val="tx1"/>
                </a:solidFill>
                <a:latin typeface="+mn-ea"/>
              </a:rPr>
              <a:t>아이디어 도출</a:t>
            </a:r>
            <a:r>
              <a:rPr lang="en-US" altLang="ko-KR" sz="900" b="1" dirty="0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9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1172282" y="3099467"/>
            <a:ext cx="1246212" cy="2921533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 err="1">
                <a:solidFill>
                  <a:schemeClr val="tx1"/>
                </a:solidFill>
                <a:latin typeface="+mn-ea"/>
              </a:rPr>
              <a:t>규모있는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 시장에서의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잠재적 상품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또는 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서비스 아이디어 보유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창출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실행 가능한 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방법의 초기 아이디어 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1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인 또는 </a:t>
            </a:r>
            <a:r>
              <a:rPr lang="ko-KR" altLang="en-US" sz="900" dirty="0" err="1">
                <a:solidFill>
                  <a:schemeClr val="tx1"/>
                </a:solidFill>
                <a:latin typeface="+mn-ea"/>
              </a:rPr>
              <a:t>불특정한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ko-KR" altLang="en-US" sz="900" dirty="0" err="1">
                <a:solidFill>
                  <a:schemeClr val="tx1"/>
                </a:solidFill>
                <a:latin typeface="+mn-ea"/>
              </a:rPr>
              <a:t>팀구성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구체적 자원 투입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ko-KR" altLang="en-US" sz="900" dirty="0" err="1">
                <a:solidFill>
                  <a:schemeClr val="tx1"/>
                </a:solidFill>
                <a:latin typeface="+mn-ea"/>
              </a:rPr>
              <a:t>미확정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171450" indent="-171450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171450" indent="-171450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2475171" y="2602872"/>
            <a:ext cx="1246212" cy="44828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ko-KR" sz="900" b="1" err="1">
                <a:solidFill>
                  <a:schemeClr val="tx1"/>
                </a:solidFill>
                <a:latin typeface="+mn-ea"/>
              </a:rPr>
              <a:t>Concepting</a:t>
            </a:r>
            <a:r>
              <a:rPr lang="en-US" altLang="ko-KR" sz="900" b="1">
                <a:solidFill>
                  <a:schemeClr val="tx1"/>
                </a:solidFill>
                <a:latin typeface="+mn-ea"/>
              </a:rPr>
              <a:t> </a:t>
            </a:r>
          </a:p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b="1" dirty="0">
                <a:solidFill>
                  <a:schemeClr val="tx1"/>
                </a:solidFill>
                <a:latin typeface="+mn-ea"/>
              </a:rPr>
              <a:t>사업 기획</a:t>
            </a:r>
            <a:r>
              <a:rPr lang="en-US" altLang="ko-KR" sz="900" b="1" dirty="0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9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2475171" y="3099467"/>
            <a:ext cx="1246212" cy="2921533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marL="85725" indent="-85725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목표달성을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위한 향후 </a:t>
            </a:r>
            <a:r>
              <a:rPr lang="en-US" altLang="ko-KR" sz="900">
                <a:solidFill>
                  <a:schemeClr val="tx1"/>
                </a:solidFill>
                <a:latin typeface="+mn-ea"/>
              </a:rPr>
              <a:t>3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년간 사업계획 보유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상호 보완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관계에 있는 </a:t>
            </a:r>
            <a:r>
              <a:rPr lang="en-US" altLang="ko-KR" sz="900">
                <a:solidFill>
                  <a:schemeClr val="tx1"/>
                </a:solidFill>
                <a:latin typeface="+mn-ea"/>
              </a:rPr>
              <a:t>3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명 이내 동업자 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조직 구성원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확보 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동업자 외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특정 역할이 있는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추가 구성원 보유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3783540" y="2602872"/>
            <a:ext cx="1246212" cy="44828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Committing </a:t>
            </a:r>
          </a:p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b="1" dirty="0">
                <a:solidFill>
                  <a:schemeClr val="tx1"/>
                </a:solidFill>
                <a:latin typeface="+mn-ea"/>
              </a:rPr>
              <a:t>사업 집중</a:t>
            </a:r>
            <a:r>
              <a:rPr lang="en-US" altLang="ko-KR" sz="900" b="1" dirty="0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9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3783540" y="3099467"/>
            <a:ext cx="1246212" cy="2921533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경영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전반에 대하여 균형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있는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동업 관계를 구성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상호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보완적 리소스를 가지고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시제품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초기 서비스를 개발하거나 또는 이미 시제품이나 서비스를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보유한 단계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공동 </a:t>
            </a:r>
            <a:r>
              <a:rPr lang="ko-KR" altLang="en-US" sz="900" err="1">
                <a:solidFill>
                  <a:schemeClr val="tx1"/>
                </a:solidFill>
                <a:latin typeface="+mn-ea"/>
              </a:rPr>
              <a:t>창업자간의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 동업 계약서 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지분 참여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등</a:t>
            </a:r>
            <a:r>
              <a:rPr lang="en-US" altLang="ko-KR" sz="900">
                <a:solidFill>
                  <a:schemeClr val="tx1"/>
                </a:solidFill>
                <a:latin typeface="+mn-ea"/>
              </a:rPr>
              <a:t>)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보유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5081022" y="2602872"/>
            <a:ext cx="1246212" cy="44828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Validating </a:t>
            </a:r>
          </a:p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b="1" dirty="0">
                <a:solidFill>
                  <a:schemeClr val="tx1"/>
                </a:solidFill>
                <a:latin typeface="+mn-ea"/>
              </a:rPr>
              <a:t>사업 검증</a:t>
            </a:r>
            <a:r>
              <a:rPr lang="en-US" altLang="ko-KR" sz="900" b="1" dirty="0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9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5081022" y="3099467"/>
            <a:ext cx="1246212" cy="2921533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초기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사용자 증가와 매출 원인과 해결방안에 대한 </a:t>
            </a:r>
            <a:r>
              <a:rPr lang="ko-KR" altLang="en-US" sz="900" dirty="0" err="1">
                <a:solidFill>
                  <a:schemeClr val="tx1"/>
                </a:solidFill>
                <a:latin typeface="+mn-ea"/>
              </a:rPr>
              <a:t>검증단계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초기 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KPI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설정 가능 단계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미래 매출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학대를 위한 추가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리소스 유치 단계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투자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대출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기술 </a:t>
            </a:r>
            <a:r>
              <a:rPr lang="ko-KR" altLang="en-US" sz="900" dirty="0" err="1">
                <a:solidFill>
                  <a:schemeClr val="tx1"/>
                </a:solidFill>
                <a:latin typeface="+mn-ea"/>
              </a:rPr>
              <a:t>지분등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)</a:t>
            </a:r>
          </a:p>
        </p:txBody>
      </p:sp>
      <p:sp>
        <p:nvSpPr>
          <p:cNvPr id="77" name="직사각형 76"/>
          <p:cNvSpPr/>
          <p:nvPr/>
        </p:nvSpPr>
        <p:spPr>
          <a:xfrm>
            <a:off x="6363199" y="2602872"/>
            <a:ext cx="1246212" cy="44828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Scaling </a:t>
            </a:r>
          </a:p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b="1">
                <a:solidFill>
                  <a:schemeClr val="tx1"/>
                </a:solidFill>
                <a:latin typeface="+mn-ea"/>
              </a:rPr>
              <a:t>사업 확장</a:t>
            </a:r>
            <a:r>
              <a:rPr lang="en-US" altLang="ko-KR" sz="900" b="1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9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363199" y="3099467"/>
            <a:ext cx="1246212" cy="2921533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시장성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규모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성장속도</a:t>
            </a:r>
            <a:r>
              <a:rPr lang="en-US" altLang="ko-KR" sz="900">
                <a:solidFill>
                  <a:schemeClr val="tx1"/>
                </a:solidFill>
                <a:latin typeface="+mn-ea"/>
              </a:rPr>
              <a:t>)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있는 목표 시장에서 고객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매출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err="1">
                <a:solidFill>
                  <a:schemeClr val="tx1"/>
                </a:solidFill>
                <a:latin typeface="+mn-ea"/>
              </a:rPr>
              <a:t>시잠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 점유율 등의 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KPI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가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빠르게 성장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가능한 단계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 </a:t>
            </a: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 err="1">
                <a:solidFill>
                  <a:schemeClr val="tx1"/>
                </a:solidFill>
                <a:latin typeface="+mn-ea"/>
              </a:rPr>
              <a:t>의미있는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900" err="1">
                <a:solidFill>
                  <a:schemeClr val="tx1"/>
                </a:solidFill>
                <a:latin typeface="+mn-ea"/>
              </a:rPr>
              <a:t>펀딩을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 고려 하거나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유치한 단계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고용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품질 향상 및 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실행 프로세스 적용 단계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171450" indent="-171450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171450" indent="-171450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7645376" y="2602870"/>
            <a:ext cx="1246212" cy="44828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Establishing </a:t>
            </a:r>
          </a:p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b="1" dirty="0">
                <a:solidFill>
                  <a:schemeClr val="tx1"/>
                </a:solidFill>
                <a:latin typeface="+mn-ea"/>
              </a:rPr>
              <a:t>사업 도약</a:t>
            </a:r>
            <a:r>
              <a:rPr lang="en-US" altLang="ko-KR" sz="900" b="1" dirty="0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9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7645376" y="3099467"/>
            <a:ext cx="1246212" cy="2921533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지속 가능한 성장 단계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재무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또는 인적 자원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유치가 무난한 단계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 err="1">
                <a:solidFill>
                  <a:schemeClr val="tx1"/>
                </a:solidFill>
                <a:latin typeface="+mn-ea"/>
              </a:rPr>
              <a:t>스타트업의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 기업 문화를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지속하며 성장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창업자 또는 투자자가 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Exit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 가능한 단계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88" name="직선 연결선 87"/>
          <p:cNvCxnSpPr/>
          <p:nvPr/>
        </p:nvCxnSpPr>
        <p:spPr>
          <a:xfrm>
            <a:off x="324413" y="6612747"/>
            <a:ext cx="30955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오른쪽 화살표 88"/>
          <p:cNvSpPr/>
          <p:nvPr/>
        </p:nvSpPr>
        <p:spPr>
          <a:xfrm>
            <a:off x="252000" y="6595727"/>
            <a:ext cx="3234030" cy="215444"/>
          </a:xfrm>
          <a:prstGeom prst="rightArrow">
            <a:avLst>
              <a:gd name="adj1" fmla="val 100000"/>
              <a:gd name="adj2" fmla="val 4250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  <a:latin typeface="+mn-ea"/>
              </a:rPr>
              <a:t>* Resource from Startup Commons (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hlinkClick r:id="rId2"/>
              </a:rPr>
              <a:t>www.startupcommons.org</a:t>
            </a:r>
            <a:r>
              <a:rPr lang="en-US" altLang="ko-KR" sz="800" dirty="0">
                <a:solidFill>
                  <a:schemeClr val="tx1"/>
                </a:solidFill>
                <a:latin typeface="+mn-ea"/>
              </a:rPr>
              <a:t>) </a:t>
            </a:r>
            <a:endParaRPr lang="ko-KR" altLang="en-US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0" name="Freeform 411"/>
          <p:cNvSpPr>
            <a:spLocks/>
          </p:cNvSpPr>
          <p:nvPr/>
        </p:nvSpPr>
        <p:spPr bwMode="auto">
          <a:xfrm>
            <a:off x="3680683" y="1551048"/>
            <a:ext cx="446088" cy="390525"/>
          </a:xfrm>
          <a:custGeom>
            <a:avLst/>
            <a:gdLst>
              <a:gd name="T0" fmla="*/ 0 w 648"/>
              <a:gd name="T1" fmla="*/ 374 h 618"/>
              <a:gd name="T2" fmla="*/ 88 w 648"/>
              <a:gd name="T3" fmla="*/ 320 h 618"/>
              <a:gd name="T4" fmla="*/ 122 w 648"/>
              <a:gd name="T5" fmla="*/ 340 h 618"/>
              <a:gd name="T6" fmla="*/ 184 w 648"/>
              <a:gd name="T7" fmla="*/ 452 h 618"/>
              <a:gd name="T8" fmla="*/ 278 w 648"/>
              <a:gd name="T9" fmla="*/ 316 h 618"/>
              <a:gd name="T10" fmla="*/ 434 w 648"/>
              <a:gd name="T11" fmla="*/ 148 h 618"/>
              <a:gd name="T12" fmla="*/ 534 w 648"/>
              <a:gd name="T13" fmla="*/ 60 h 618"/>
              <a:gd name="T14" fmla="*/ 632 w 648"/>
              <a:gd name="T15" fmla="*/ 0 h 618"/>
              <a:gd name="T16" fmla="*/ 648 w 648"/>
              <a:gd name="T17" fmla="*/ 26 h 618"/>
              <a:gd name="T18" fmla="*/ 566 w 648"/>
              <a:gd name="T19" fmla="*/ 98 h 618"/>
              <a:gd name="T20" fmla="*/ 448 w 648"/>
              <a:gd name="T21" fmla="*/ 230 h 618"/>
              <a:gd name="T22" fmla="*/ 346 w 648"/>
              <a:gd name="T23" fmla="*/ 360 h 618"/>
              <a:gd name="T24" fmla="*/ 234 w 648"/>
              <a:gd name="T25" fmla="*/ 554 h 618"/>
              <a:gd name="T26" fmla="*/ 144 w 648"/>
              <a:gd name="T27" fmla="*/ 618 h 618"/>
              <a:gd name="T28" fmla="*/ 82 w 648"/>
              <a:gd name="T29" fmla="*/ 466 h 618"/>
              <a:gd name="T30" fmla="*/ 42 w 648"/>
              <a:gd name="T31" fmla="*/ 404 h 618"/>
              <a:gd name="T32" fmla="*/ 0 w 648"/>
              <a:gd name="T33" fmla="*/ 374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48" h="618">
                <a:moveTo>
                  <a:pt x="0" y="374"/>
                </a:moveTo>
                <a:lnTo>
                  <a:pt x="88" y="320"/>
                </a:lnTo>
                <a:lnTo>
                  <a:pt x="122" y="340"/>
                </a:lnTo>
                <a:lnTo>
                  <a:pt x="184" y="452"/>
                </a:lnTo>
                <a:lnTo>
                  <a:pt x="278" y="316"/>
                </a:lnTo>
                <a:lnTo>
                  <a:pt x="434" y="148"/>
                </a:lnTo>
                <a:lnTo>
                  <a:pt x="534" y="60"/>
                </a:lnTo>
                <a:lnTo>
                  <a:pt x="632" y="0"/>
                </a:lnTo>
                <a:lnTo>
                  <a:pt x="648" y="26"/>
                </a:lnTo>
                <a:lnTo>
                  <a:pt x="566" y="98"/>
                </a:lnTo>
                <a:lnTo>
                  <a:pt x="448" y="230"/>
                </a:lnTo>
                <a:lnTo>
                  <a:pt x="346" y="360"/>
                </a:lnTo>
                <a:lnTo>
                  <a:pt x="234" y="554"/>
                </a:lnTo>
                <a:lnTo>
                  <a:pt x="144" y="618"/>
                </a:lnTo>
                <a:lnTo>
                  <a:pt x="82" y="466"/>
                </a:lnTo>
                <a:lnTo>
                  <a:pt x="42" y="404"/>
                </a:lnTo>
                <a:lnTo>
                  <a:pt x="0" y="374"/>
                </a:ln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8" name="모서리가 둥근 직사각형 107"/>
          <p:cNvSpPr/>
          <p:nvPr/>
        </p:nvSpPr>
        <p:spPr>
          <a:xfrm>
            <a:off x="252000" y="1801350"/>
            <a:ext cx="807666" cy="64807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  <a:latin typeface="+mn-ea"/>
              </a:rPr>
              <a:t>Levels of Validation</a:t>
            </a:r>
            <a:br>
              <a:rPr lang="en-US" altLang="ko-KR" sz="1000" b="1" dirty="0">
                <a:solidFill>
                  <a:schemeClr val="tx1"/>
                </a:solidFill>
                <a:latin typeface="+mn-ea"/>
              </a:rPr>
            </a:br>
            <a:r>
              <a:rPr lang="en-US" altLang="ko-KR" sz="1000" b="1" dirty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b="1" dirty="0">
                <a:solidFill>
                  <a:schemeClr val="tx1"/>
                </a:solidFill>
                <a:latin typeface="+mn-ea"/>
              </a:rPr>
              <a:t>적합성 </a:t>
            </a:r>
            <a:endParaRPr lang="en-US" altLang="ko-KR" sz="10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000" b="1" dirty="0">
                <a:solidFill>
                  <a:schemeClr val="tx1"/>
                </a:solidFill>
                <a:latin typeface="+mn-ea"/>
              </a:rPr>
              <a:t>검증 레벨</a:t>
            </a:r>
            <a:r>
              <a:rPr lang="en-US" altLang="ko-KR" sz="1000" b="1" dirty="0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1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9" name="모서리가 둥근 직사각형 108"/>
          <p:cNvSpPr/>
          <p:nvPr/>
        </p:nvSpPr>
        <p:spPr>
          <a:xfrm>
            <a:off x="252000" y="2602870"/>
            <a:ext cx="807666" cy="341813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200000"/>
              </a:lnSpc>
            </a:pPr>
            <a:r>
              <a:rPr lang="ko-KR" altLang="en-US" sz="1000" b="1" dirty="0">
                <a:solidFill>
                  <a:schemeClr val="tx1"/>
                </a:solidFill>
                <a:latin typeface="+mn-ea"/>
              </a:rPr>
              <a:t>단계별 </a:t>
            </a:r>
            <a:endParaRPr lang="en-US" altLang="ko-KR" sz="1000" b="1" dirty="0">
              <a:solidFill>
                <a:schemeClr val="tx1"/>
              </a:solidFill>
              <a:latin typeface="+mn-ea"/>
            </a:endParaRPr>
          </a:p>
          <a:p>
            <a:pPr algn="ctr">
              <a:lnSpc>
                <a:spcPct val="200000"/>
              </a:lnSpc>
            </a:pPr>
            <a:r>
              <a:rPr lang="ko-KR" altLang="en-US" sz="1000" b="1" dirty="0">
                <a:solidFill>
                  <a:schemeClr val="tx1"/>
                </a:solidFill>
                <a:latin typeface="+mn-ea"/>
              </a:rPr>
              <a:t>기준</a:t>
            </a:r>
          </a:p>
        </p:txBody>
      </p:sp>
    </p:spTree>
    <p:extLst>
      <p:ext uri="{BB962C8B-B14F-4D97-AF65-F5344CB8AC3E}">
        <p14:creationId xmlns:p14="http://schemas.microsoft.com/office/powerpoint/2010/main" val="187916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Box 80"/>
          <p:cNvSpPr txBox="1"/>
          <p:nvPr/>
        </p:nvSpPr>
        <p:spPr>
          <a:xfrm>
            <a:off x="51540" y="117000"/>
            <a:ext cx="5096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Biotech Startup </a:t>
            </a:r>
            <a:r>
              <a:rPr lang="en-US" altLang="ko-KR" b="1" dirty="0" smtClean="0">
                <a:latin typeface="+mn-ea"/>
              </a:rPr>
              <a:t>Launchpad 2024 </a:t>
            </a:r>
            <a:r>
              <a:rPr lang="ko-KR" altLang="en-US" b="1" dirty="0" smtClean="0">
                <a:latin typeface="+mn-ea"/>
              </a:rPr>
              <a:t>참여 </a:t>
            </a:r>
            <a:r>
              <a:rPr lang="ko-KR" altLang="en-US" b="1" dirty="0">
                <a:latin typeface="+mn-ea"/>
              </a:rPr>
              <a:t>신청서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081437"/>
              </p:ext>
            </p:extLst>
          </p:nvPr>
        </p:nvGraphicFramePr>
        <p:xfrm>
          <a:off x="194351" y="584182"/>
          <a:ext cx="8697649" cy="6228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778">
                  <a:extLst>
                    <a:ext uri="{9D8B030D-6E8A-4147-A177-3AD203B41FA5}">
                      <a16:colId xmlns:a16="http://schemas.microsoft.com/office/drawing/2014/main" val="3981274623"/>
                    </a:ext>
                  </a:extLst>
                </a:gridCol>
                <a:gridCol w="556778">
                  <a:extLst>
                    <a:ext uri="{9D8B030D-6E8A-4147-A177-3AD203B41FA5}">
                      <a16:colId xmlns:a16="http://schemas.microsoft.com/office/drawing/2014/main" val="3948149617"/>
                    </a:ext>
                  </a:extLst>
                </a:gridCol>
                <a:gridCol w="369823">
                  <a:extLst>
                    <a:ext uri="{9D8B030D-6E8A-4147-A177-3AD203B41FA5}">
                      <a16:colId xmlns:a16="http://schemas.microsoft.com/office/drawing/2014/main" val="1840289539"/>
                    </a:ext>
                  </a:extLst>
                </a:gridCol>
                <a:gridCol w="474462">
                  <a:extLst>
                    <a:ext uri="{9D8B030D-6E8A-4147-A177-3AD203B41FA5}">
                      <a16:colId xmlns:a16="http://schemas.microsoft.com/office/drawing/2014/main" val="4215755051"/>
                    </a:ext>
                  </a:extLst>
                </a:gridCol>
                <a:gridCol w="556778">
                  <a:extLst>
                    <a:ext uri="{9D8B030D-6E8A-4147-A177-3AD203B41FA5}">
                      <a16:colId xmlns:a16="http://schemas.microsoft.com/office/drawing/2014/main" val="2648663959"/>
                    </a:ext>
                  </a:extLst>
                </a:gridCol>
                <a:gridCol w="1670333">
                  <a:extLst>
                    <a:ext uri="{9D8B030D-6E8A-4147-A177-3AD203B41FA5}">
                      <a16:colId xmlns:a16="http://schemas.microsoft.com/office/drawing/2014/main" val="3130692760"/>
                    </a:ext>
                  </a:extLst>
                </a:gridCol>
                <a:gridCol w="1113555">
                  <a:extLst>
                    <a:ext uri="{9D8B030D-6E8A-4147-A177-3AD203B41FA5}">
                      <a16:colId xmlns:a16="http://schemas.microsoft.com/office/drawing/2014/main" val="2690053253"/>
                    </a:ext>
                  </a:extLst>
                </a:gridCol>
                <a:gridCol w="170773">
                  <a:extLst>
                    <a:ext uri="{9D8B030D-6E8A-4147-A177-3AD203B41FA5}">
                      <a16:colId xmlns:a16="http://schemas.microsoft.com/office/drawing/2014/main" val="577738558"/>
                    </a:ext>
                  </a:extLst>
                </a:gridCol>
                <a:gridCol w="386004">
                  <a:extLst>
                    <a:ext uri="{9D8B030D-6E8A-4147-A177-3AD203B41FA5}">
                      <a16:colId xmlns:a16="http://schemas.microsoft.com/office/drawing/2014/main" val="2496275358"/>
                    </a:ext>
                  </a:extLst>
                </a:gridCol>
                <a:gridCol w="670627">
                  <a:extLst>
                    <a:ext uri="{9D8B030D-6E8A-4147-A177-3AD203B41FA5}">
                      <a16:colId xmlns:a16="http://schemas.microsoft.com/office/drawing/2014/main" val="2606636204"/>
                    </a:ext>
                  </a:extLst>
                </a:gridCol>
                <a:gridCol w="999707">
                  <a:extLst>
                    <a:ext uri="{9D8B030D-6E8A-4147-A177-3AD203B41FA5}">
                      <a16:colId xmlns:a16="http://schemas.microsoft.com/office/drawing/2014/main" val="2535876469"/>
                    </a:ext>
                  </a:extLst>
                </a:gridCol>
                <a:gridCol w="115400">
                  <a:extLst>
                    <a:ext uri="{9D8B030D-6E8A-4147-A177-3AD203B41FA5}">
                      <a16:colId xmlns:a16="http://schemas.microsoft.com/office/drawing/2014/main" val="2811990033"/>
                    </a:ext>
                  </a:extLst>
                </a:gridCol>
                <a:gridCol w="559500">
                  <a:extLst>
                    <a:ext uri="{9D8B030D-6E8A-4147-A177-3AD203B41FA5}">
                      <a16:colId xmlns:a16="http://schemas.microsoft.com/office/drawing/2014/main" val="4007632398"/>
                    </a:ext>
                  </a:extLst>
                </a:gridCol>
                <a:gridCol w="497131">
                  <a:extLst>
                    <a:ext uri="{9D8B030D-6E8A-4147-A177-3AD203B41FA5}">
                      <a16:colId xmlns:a16="http://schemas.microsoft.com/office/drawing/2014/main" val="3312280991"/>
                    </a:ext>
                  </a:extLst>
                </a:gridCol>
              </a:tblGrid>
              <a:tr h="263034">
                <a:tc gridSpan="14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000" b="1" dirty="0" smtClean="0">
                          <a:solidFill>
                            <a:schemeClr val="bg1"/>
                          </a:solidFill>
                        </a:rPr>
                        <a:t>1.</a:t>
                      </a:r>
                      <a:r>
                        <a:rPr lang="ko-KR" altLang="en-US" sz="1000" b="1" dirty="0" smtClean="0">
                          <a:solidFill>
                            <a:schemeClr val="bg1"/>
                          </a:solidFill>
                        </a:rPr>
                        <a:t>기업 개요</a:t>
                      </a:r>
                      <a:endParaRPr lang="ko-KR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92075" indent="-92075" latinLnBrk="1">
                        <a:buFont typeface="Wingdings" panose="05000000000000000000" pitchFamily="2" charset="2"/>
                        <a:buChar char="§"/>
                      </a:pPr>
                      <a:endParaRPr lang="en-US" altLang="ko-KR" sz="1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603689"/>
                  </a:ext>
                </a:extLst>
              </a:tr>
              <a:tr h="263034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기업명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 smtClean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대표자명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 smtClean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/>
                        <a:t>생년월일</a:t>
                      </a: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 smtClean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000183"/>
                  </a:ext>
                </a:extLst>
              </a:tr>
              <a:tr h="263034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설립일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 smtClean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대표자 이메일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dirty="0" smtClean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094510"/>
                  </a:ext>
                </a:extLst>
              </a:tr>
              <a:tr h="263034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사업자등록번호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 smtClean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연락처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</a:t>
                      </a:r>
                      <a:r>
                        <a:rPr lang="ko-KR" altLang="en-US" sz="1000" dirty="0" smtClean="0"/>
                        <a:t>사무실</a:t>
                      </a:r>
                      <a:r>
                        <a:rPr lang="en-US" altLang="ko-KR" sz="1000" dirty="0" smtClean="0"/>
                        <a:t>)  00-000-0000       /  (</a:t>
                      </a:r>
                      <a:r>
                        <a:rPr lang="ko-KR" altLang="en-US" sz="1000" dirty="0" smtClean="0"/>
                        <a:t>휴대폰</a:t>
                      </a:r>
                      <a:r>
                        <a:rPr lang="en-US" altLang="ko-KR" sz="1000" dirty="0" smtClean="0"/>
                        <a:t>) 000-0000-0000</a:t>
                      </a:r>
                      <a:endParaRPr lang="ko-KR" altLang="en-US" sz="1000" dirty="0" smtClean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129183"/>
                  </a:ext>
                </a:extLst>
              </a:tr>
              <a:tr h="263034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법인등록번호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 smtClean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임직원 수 </a:t>
                      </a:r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smtClean="0"/>
                        <a:t>명</a:t>
                      </a:r>
                      <a:r>
                        <a:rPr lang="en-US" altLang="ko-KR" sz="1000" b="1" dirty="0" smtClean="0"/>
                        <a:t>)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00</a:t>
                      </a:r>
                      <a:endParaRPr lang="ko-KR" altLang="en-US" sz="1000" dirty="0" smtClean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317775"/>
                  </a:ext>
                </a:extLst>
              </a:tr>
              <a:tr h="263034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자본금 </a:t>
                      </a:r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smtClean="0"/>
                        <a:t>백만원</a:t>
                      </a:r>
                      <a:r>
                        <a:rPr lang="en-US" altLang="ko-KR" sz="1000" b="1" dirty="0" smtClean="0"/>
                        <a:t>)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/>
                        <a:t>        </a:t>
                      </a: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매출액</a:t>
                      </a:r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smtClean="0"/>
                        <a:t>백만원</a:t>
                      </a:r>
                      <a:r>
                        <a:rPr lang="en-US" altLang="ko-KR" sz="1000" b="1" dirty="0" smtClean="0"/>
                        <a:t>)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‘23</a:t>
                      </a:r>
                      <a:r>
                        <a:rPr lang="ko-KR" altLang="en-US" sz="900" dirty="0" smtClean="0"/>
                        <a:t>년</a:t>
                      </a:r>
                      <a:r>
                        <a:rPr lang="en-US" altLang="ko-KR" sz="900" dirty="0" smtClean="0"/>
                        <a:t>:       </a:t>
                      </a:r>
                      <a:r>
                        <a:rPr lang="ko-KR" altLang="en-US" sz="900" dirty="0" smtClean="0"/>
                        <a:t>백만원   </a:t>
                      </a:r>
                      <a:r>
                        <a:rPr lang="en-US" altLang="ko-KR" sz="900" dirty="0" smtClean="0"/>
                        <a:t>/  ‘22</a:t>
                      </a:r>
                      <a:r>
                        <a:rPr lang="ko-KR" altLang="en-US" sz="900" dirty="0" smtClean="0"/>
                        <a:t>년</a:t>
                      </a:r>
                      <a:r>
                        <a:rPr lang="en-US" altLang="ko-KR" sz="900" dirty="0" smtClean="0"/>
                        <a:t>:        </a:t>
                      </a:r>
                      <a:r>
                        <a:rPr lang="ko-KR" altLang="en-US" sz="900" dirty="0" smtClean="0"/>
                        <a:t>백만원  </a:t>
                      </a:r>
                      <a:r>
                        <a:rPr lang="en-US" altLang="ko-KR" sz="900" dirty="0" smtClean="0"/>
                        <a:t>/    ‘21</a:t>
                      </a:r>
                      <a:r>
                        <a:rPr lang="ko-KR" altLang="en-US" sz="900" dirty="0" smtClean="0"/>
                        <a:t>년</a:t>
                      </a:r>
                      <a:r>
                        <a:rPr lang="en-US" altLang="ko-KR" sz="900" dirty="0" smtClean="0"/>
                        <a:t>:      </a:t>
                      </a:r>
                      <a:r>
                        <a:rPr lang="ko-KR" altLang="en-US" sz="900" dirty="0" smtClean="0"/>
                        <a:t>백만원</a:t>
                      </a: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71246"/>
                  </a:ext>
                </a:extLst>
              </a:tr>
              <a:tr h="263034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주주 구성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창업 형태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체크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 </a:t>
                      </a:r>
                      <a:r>
                        <a:rPr lang="ko-KR" altLang="en-US" sz="1000" dirty="0" smtClean="0"/>
                        <a:t>법인</a:t>
                      </a:r>
                      <a:r>
                        <a:rPr lang="en-US" altLang="ko-KR" sz="1000" dirty="0" smtClean="0"/>
                        <a:t>   </a:t>
                      </a:r>
                      <a:r>
                        <a:rPr lang="en-US" altLang="ko-KR" sz="1000" baseline="0" dirty="0" smtClean="0"/>
                        <a:t>       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lang="en-US" altLang="ko-KR" sz="1000" baseline="0" dirty="0" smtClean="0"/>
                        <a:t> </a:t>
                      </a:r>
                      <a:r>
                        <a:rPr lang="ko-KR" altLang="en-US" sz="1000" baseline="0" dirty="0" smtClean="0"/>
                        <a:t>개인</a:t>
                      </a:r>
                      <a:r>
                        <a:rPr lang="en-US" altLang="ko-KR" sz="1000" baseline="0" dirty="0" smtClean="0"/>
                        <a:t>(</a:t>
                      </a:r>
                      <a:r>
                        <a:rPr lang="ko-KR" altLang="en-US" sz="1000" baseline="0" dirty="0" smtClean="0"/>
                        <a:t>법인전환예정일 </a:t>
                      </a:r>
                      <a:r>
                        <a:rPr lang="en-US" altLang="ko-KR" sz="1000" baseline="0" dirty="0" smtClean="0"/>
                        <a:t>:</a:t>
                      </a:r>
                      <a:r>
                        <a:rPr lang="en-US" altLang="ko-KR" sz="1000" u="sng" baseline="0" dirty="0" smtClean="0"/>
                        <a:t>                         </a:t>
                      </a:r>
                      <a:r>
                        <a:rPr lang="en-US" altLang="ko-KR" sz="1000" baseline="0" dirty="0" smtClean="0"/>
                        <a:t>  )</a:t>
                      </a:r>
                      <a:endParaRPr lang="ko-KR" altLang="en-US" sz="100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547126"/>
                  </a:ext>
                </a:extLst>
              </a:tr>
              <a:tr h="415772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err="1" smtClean="0"/>
                        <a:t>창업팀</a:t>
                      </a:r>
                      <a:r>
                        <a:rPr lang="ko-KR" altLang="en-US" sz="1000" b="1" dirty="0" smtClean="0"/>
                        <a:t> </a:t>
                      </a:r>
                      <a:r>
                        <a:rPr lang="ko-KR" altLang="en-US" sz="1000" b="1" dirty="0" err="1" smtClean="0"/>
                        <a:t>지분율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0">
                        <a:lnSpc>
                          <a:spcPct val="100000"/>
                        </a:lnSpc>
                      </a:pPr>
                      <a:r>
                        <a:rPr lang="ko-KR" altLang="en-US" sz="1000" dirty="0" smtClean="0"/>
                        <a:t>경영진을 포함 </a:t>
                      </a:r>
                      <a:r>
                        <a:rPr lang="en-US" altLang="ko-KR" sz="1000" dirty="0" smtClean="0"/>
                        <a:t>4</a:t>
                      </a:r>
                      <a:r>
                        <a:rPr lang="ko-KR" altLang="en-US" sz="1000" dirty="0" smtClean="0"/>
                        <a:t>대 보험을 받는 직원들의 지분</a:t>
                      </a:r>
                      <a:endParaRPr lang="ko-KR" altLang="en-US" sz="100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</a:pPr>
                      <a:r>
                        <a:rPr lang="ko-KR" alt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투자유치</a:t>
                      </a:r>
                      <a:r>
                        <a:rPr lang="ko-KR" altLang="en-US" sz="1000" b="1" dirty="0" smtClean="0"/>
                        <a:t> 내역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atinLnBrk="0">
                        <a:lnSpc>
                          <a:spcPct val="100000"/>
                        </a:lnSpc>
                      </a:pPr>
                      <a:endParaRPr lang="ko-KR" altLang="en-US" sz="100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524630"/>
                  </a:ext>
                </a:extLst>
              </a:tr>
              <a:tr h="263034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주 생산품</a:t>
                      </a:r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smtClean="0"/>
                        <a:t>기술</a:t>
                      </a:r>
                      <a:r>
                        <a:rPr lang="en-US" altLang="ko-KR" sz="1000" b="1" dirty="0" smtClean="0"/>
                        <a:t>, </a:t>
                      </a:r>
                      <a:r>
                        <a:rPr lang="ko-KR" altLang="en-US" sz="1000" b="1" dirty="0" smtClean="0"/>
                        <a:t>서비스</a:t>
                      </a:r>
                      <a:r>
                        <a:rPr lang="en-US" altLang="ko-KR" sz="1000" b="1" dirty="0" smtClean="0"/>
                        <a:t>)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latinLnBrk="0">
                        <a:lnSpc>
                          <a:spcPct val="100000"/>
                        </a:lnSpc>
                      </a:pPr>
                      <a:endParaRPr lang="ko-KR" altLang="en-US" sz="100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29459"/>
                  </a:ext>
                </a:extLst>
              </a:tr>
              <a:tr h="281197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주소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latinLnBrk="0">
                        <a:lnSpc>
                          <a:spcPct val="150000"/>
                        </a:lnSpc>
                      </a:pPr>
                      <a:r>
                        <a:rPr lang="ko-KR" altLang="en-US" sz="1000" dirty="0" smtClean="0"/>
                        <a:t>본사</a:t>
                      </a:r>
                      <a:r>
                        <a:rPr lang="en-US" altLang="ko-KR" sz="1000" dirty="0" smtClean="0"/>
                        <a:t>: </a:t>
                      </a:r>
                    </a:p>
                    <a:p>
                      <a:pPr latinLnBrk="0">
                        <a:lnSpc>
                          <a:spcPct val="150000"/>
                        </a:lnSpc>
                      </a:pPr>
                      <a:r>
                        <a:rPr lang="ko-KR" altLang="en-US" sz="1000" dirty="0" smtClean="0"/>
                        <a:t>연구소</a:t>
                      </a:r>
                      <a:r>
                        <a:rPr lang="en-US" altLang="ko-KR" sz="1000" dirty="0" smtClean="0"/>
                        <a:t>/</a:t>
                      </a:r>
                      <a:r>
                        <a:rPr lang="ko-KR" altLang="en-US" sz="1000" dirty="0" smtClean="0"/>
                        <a:t>공장</a:t>
                      </a:r>
                      <a:r>
                        <a:rPr lang="en-US" altLang="ko-KR" sz="1000" dirty="0" smtClean="0"/>
                        <a:t>/</a:t>
                      </a:r>
                      <a:r>
                        <a:rPr lang="ko-KR" altLang="en-US" sz="1000" dirty="0" smtClean="0"/>
                        <a:t>지사</a:t>
                      </a:r>
                      <a:r>
                        <a:rPr lang="en-US" altLang="ko-KR" sz="1000" dirty="0" smtClean="0"/>
                        <a:t>: </a:t>
                      </a:r>
                      <a:endParaRPr lang="ko-KR" altLang="en-US" sz="1000" dirty="0"/>
                    </a:p>
                  </a:txBody>
                  <a:tcPr marL="90000" marR="90000" marT="180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790111"/>
                  </a:ext>
                </a:extLst>
              </a:tr>
              <a:tr h="281197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>
                          <a:solidFill>
                            <a:srgbClr val="0000FF"/>
                          </a:solidFill>
                        </a:rPr>
                        <a:t>추천 </a:t>
                      </a:r>
                      <a:r>
                        <a:rPr lang="ko-KR" altLang="en-US" sz="1000" b="1" dirty="0" err="1" smtClean="0">
                          <a:solidFill>
                            <a:srgbClr val="0000FF"/>
                          </a:solidFill>
                        </a:rPr>
                        <a:t>기관명</a:t>
                      </a:r>
                      <a:endParaRPr lang="ko-KR" altLang="en-US" sz="1000" b="1" dirty="0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  </a:t>
                      </a:r>
                      <a:r>
                        <a:rPr lang="ko-KR" alt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충북창조경제혁신센터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□</a:t>
                      </a:r>
                      <a:r>
                        <a:rPr lang="en-US" altLang="ko-KR" sz="1000" baseline="0" dirty="0" smtClean="0"/>
                        <a:t>  </a:t>
                      </a:r>
                      <a:r>
                        <a:rPr lang="ko-KR" altLang="en-US" sz="1000" baseline="0" dirty="0" smtClean="0"/>
                        <a:t>한국혁신의약품컨소시엄</a:t>
                      </a:r>
                      <a:r>
                        <a:rPr lang="en-US" altLang="ko-KR" sz="1000" baseline="0" dirty="0" smtClean="0"/>
                        <a:t>        </a:t>
                      </a:r>
                      <a:r>
                        <a:rPr lang="ko-KR" altLang="en-US" sz="1000" baseline="0" dirty="0" smtClean="0"/>
                        <a:t>    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 기타 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000" dirty="0" smtClean="0"/>
                    </a:p>
                  </a:txBody>
                  <a:tcPr marL="90000" marR="90000" marT="180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756960"/>
                  </a:ext>
                </a:extLst>
              </a:tr>
              <a:tr h="263034">
                <a:tc gridSpan="14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000" b="1" dirty="0" smtClean="0">
                          <a:solidFill>
                            <a:schemeClr val="bg1"/>
                          </a:solidFill>
                        </a:rPr>
                        <a:t>2. </a:t>
                      </a:r>
                      <a:r>
                        <a:rPr lang="ko-KR" altLang="en-US" sz="1000" b="1" dirty="0" smtClean="0">
                          <a:solidFill>
                            <a:schemeClr val="bg1"/>
                          </a:solidFill>
                        </a:rPr>
                        <a:t>핵심 인력 프로파일</a:t>
                      </a:r>
                      <a:endParaRPr lang="ko-KR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170360"/>
                  </a:ext>
                </a:extLst>
              </a:tr>
              <a:tr h="263034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성명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주요 경력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성명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주요 경력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721116"/>
                  </a:ext>
                </a:extLst>
              </a:tr>
              <a:tr h="26303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296031"/>
                  </a:ext>
                </a:extLst>
              </a:tr>
              <a:tr h="26303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637354"/>
                  </a:ext>
                </a:extLst>
              </a:tr>
              <a:tr h="263034">
                <a:tc gridSpan="11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000" b="1" dirty="0" smtClean="0">
                          <a:solidFill>
                            <a:schemeClr val="bg1"/>
                          </a:solidFill>
                        </a:rPr>
                        <a:t>3. </a:t>
                      </a:r>
                      <a:r>
                        <a:rPr lang="ko-KR" altLang="en-US" sz="1000" b="1" dirty="0" smtClean="0">
                          <a:solidFill>
                            <a:schemeClr val="bg1"/>
                          </a:solidFill>
                        </a:rPr>
                        <a:t>보유 지식재산권 </a:t>
                      </a:r>
                      <a:r>
                        <a:rPr lang="en-US" altLang="ko-KR" sz="1000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ko-KR" altLang="en-US" sz="1000" b="1" dirty="0" smtClean="0">
                          <a:solidFill>
                            <a:schemeClr val="bg1"/>
                          </a:solidFill>
                        </a:rPr>
                        <a:t>필요시 별지 첨부</a:t>
                      </a:r>
                      <a:r>
                        <a:rPr lang="en-US" altLang="ko-KR" sz="10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ko-KR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52795"/>
                  </a:ext>
                </a:extLst>
              </a:tr>
              <a:tr h="263034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000" b="1" dirty="0" smtClean="0"/>
                        <a:t>No.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구분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명칭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국가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err="1" smtClean="0"/>
                        <a:t>출원번호</a:t>
                      </a:r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smtClean="0"/>
                        <a:t>출원일</a:t>
                      </a:r>
                      <a:r>
                        <a:rPr lang="en-US" altLang="ko-KR" sz="1000" b="1" dirty="0" smtClean="0"/>
                        <a:t>)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등록번호</a:t>
                      </a:r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smtClean="0"/>
                        <a:t>등록일</a:t>
                      </a:r>
                      <a:r>
                        <a:rPr lang="en-US" altLang="ko-KR" sz="1000" b="1" dirty="0" smtClean="0"/>
                        <a:t>)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비고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892681"/>
                  </a:ext>
                </a:extLst>
              </a:tr>
              <a:tr h="263034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3078827"/>
                  </a:ext>
                </a:extLst>
              </a:tr>
              <a:tr h="263034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6738352"/>
                  </a:ext>
                </a:extLst>
              </a:tr>
              <a:tr h="263034">
                <a:tc gridSpan="14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000" b="1" dirty="0" smtClean="0">
                          <a:solidFill>
                            <a:schemeClr val="bg1"/>
                          </a:solidFill>
                        </a:rPr>
                        <a:t>4. </a:t>
                      </a:r>
                      <a:r>
                        <a:rPr lang="ko-KR" altLang="en-US" sz="1000" b="1" dirty="0" smtClean="0">
                          <a:solidFill>
                            <a:schemeClr val="bg1"/>
                          </a:solidFill>
                        </a:rPr>
                        <a:t>창업 관련 핵심 논문</a:t>
                      </a:r>
                      <a:endParaRPr lang="ko-KR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067492"/>
                  </a:ext>
                </a:extLst>
              </a:tr>
              <a:tr h="263034">
                <a:tc gridSpan="14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742282"/>
                  </a:ext>
                </a:extLst>
              </a:tr>
              <a:tr h="263034">
                <a:tc gridSpan="14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763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35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172485"/>
              </p:ext>
            </p:extLst>
          </p:nvPr>
        </p:nvGraphicFramePr>
        <p:xfrm>
          <a:off x="468000" y="1630080"/>
          <a:ext cx="8208000" cy="21409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1211667653"/>
                    </a:ext>
                  </a:extLst>
                </a:gridCol>
                <a:gridCol w="6768000">
                  <a:extLst>
                    <a:ext uri="{9D8B030D-6E8A-4147-A177-3AD203B41FA5}">
                      <a16:colId xmlns:a16="http://schemas.microsoft.com/office/drawing/2014/main" val="2067937882"/>
                    </a:ext>
                  </a:extLst>
                </a:gridCol>
              </a:tblGrid>
              <a:tr h="3058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baseline="0" dirty="0" smtClean="0">
                          <a:solidFill>
                            <a:srgbClr val="8713C7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YES / 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아래 질문에는 모두 </a:t>
                      </a:r>
                      <a:r>
                        <a:rPr lang="en-US" altLang="ko-KR" sz="1050" b="1" u="sng" dirty="0" smtClean="0">
                          <a:solidFill>
                            <a:srgbClr val="8713C7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YES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인 경우에만 신청이 가능합니다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.</a:t>
                      </a:r>
                      <a:endParaRPr lang="ko-KR" altLang="en-US" sz="1050" b="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7921061"/>
                  </a:ext>
                </a:extLst>
              </a:tr>
              <a:tr h="30584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1. 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국내 레드 바이오</a:t>
                      </a:r>
                      <a:r>
                        <a:rPr lang="en-US" altLang="ko-KR" sz="1050" b="0" baseline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분야의 </a:t>
                      </a:r>
                      <a:r>
                        <a:rPr lang="ko-KR" altLang="en-US" sz="1050" b="0" dirty="0" err="1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스타트업입니까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0078483"/>
                  </a:ext>
                </a:extLst>
              </a:tr>
              <a:tr h="30584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2. 2024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년 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7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월 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24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일 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기준으로 사업</a:t>
                      </a:r>
                      <a:r>
                        <a:rPr lang="ko-KR" altLang="en-US" sz="1050" b="0" baseline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개시</a:t>
                      </a:r>
                      <a:r>
                        <a:rPr lang="en-US" altLang="ko-KR" sz="1050" b="0" baseline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(</a:t>
                      </a:r>
                      <a:r>
                        <a:rPr lang="ko-KR" altLang="en-US" sz="1050" b="0" baseline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창업</a:t>
                      </a:r>
                      <a:r>
                        <a:rPr lang="en-US" altLang="ko-KR" sz="1050" b="0" baseline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) 3</a:t>
                      </a:r>
                      <a:r>
                        <a:rPr lang="ko-KR" altLang="en-US" sz="1050" b="0" baseline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년 미만의 </a:t>
                      </a:r>
                      <a:r>
                        <a:rPr lang="ko-KR" altLang="en-US" sz="1050" b="0" baseline="0" dirty="0" err="1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스타트업입니까</a:t>
                      </a:r>
                      <a:r>
                        <a:rPr lang="en-US" altLang="ko-KR" sz="1050" b="0" baseline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 </a:t>
                      </a:r>
                      <a:endParaRPr lang="ko-KR" altLang="en-US" sz="1050" b="0" dirty="0" smtClean="0">
                        <a:solidFill>
                          <a:schemeClr val="tx1"/>
                        </a:solidFill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2519141"/>
                  </a:ext>
                </a:extLst>
              </a:tr>
              <a:tr h="30584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3.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창업 아이템과 관련하여 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5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년 이내에 내부 인력이 주 저자로</a:t>
                      </a:r>
                      <a:r>
                        <a:rPr lang="ko-KR" altLang="en-US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</a:t>
                      </a:r>
                      <a:r>
                        <a:rPr lang="en-US" altLang="ko-KR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SCI</a:t>
                      </a:r>
                      <a:r>
                        <a:rPr lang="ko-KR" altLang="en-US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급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논문을 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1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건 이상 등재한 내역이 있습니까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ko-KR" altLang="en-US" sz="1050" b="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3039999"/>
                  </a:ext>
                </a:extLst>
              </a:tr>
              <a:tr h="30584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4.</a:t>
                      </a:r>
                      <a:r>
                        <a:rPr lang="en-US" altLang="ko-KR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(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신약의 경우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) </a:t>
                      </a:r>
                      <a:r>
                        <a:rPr lang="en-US" altLang="ko-KR" sz="1050" b="0" dirty="0" err="1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Invitro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/</a:t>
                      </a:r>
                      <a:r>
                        <a:rPr lang="en-US" altLang="ko-KR" sz="1050" b="0" dirty="0" err="1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Invivo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자체 실험 데이터를 보유하고 있습니까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ko-KR" altLang="en-US" sz="1050" b="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9413225"/>
                  </a:ext>
                </a:extLst>
              </a:tr>
              <a:tr h="30584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5.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법인 사업자</a:t>
                      </a:r>
                      <a:r>
                        <a:rPr lang="ko-KR" altLang="en-US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입니까</a:t>
                      </a:r>
                      <a:r>
                        <a:rPr lang="en-US" altLang="ko-KR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  (</a:t>
                      </a:r>
                      <a:r>
                        <a:rPr lang="ko-KR" altLang="en-US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개인사업자일 경우 협약 종료 일 전 법인설립</a:t>
                      </a:r>
                      <a:r>
                        <a:rPr lang="en-US" altLang="ko-KR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</a:t>
                      </a:r>
                      <a:r>
                        <a:rPr lang="ko-KR" altLang="en-US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또는 전환 예정인 자</a:t>
                      </a:r>
                      <a:r>
                        <a:rPr lang="en-US" altLang="ko-KR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)</a:t>
                      </a:r>
                      <a:endParaRPr lang="ko-KR" altLang="en-US" sz="1050" b="0" dirty="0" smtClean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2374287"/>
                  </a:ext>
                </a:extLst>
              </a:tr>
              <a:tr h="30584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6.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대표를 포함하여 창업 팀이 최소 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2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명 이상으로 구성되어 있습니까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ko-KR" altLang="en-US" sz="1050" b="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890886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5745" y="693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Biotech Startup </a:t>
            </a:r>
            <a:r>
              <a:rPr lang="en-US" altLang="ko-KR" sz="2400" dirty="0" smtClean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Launchpad 2024</a:t>
            </a:r>
          </a:p>
          <a:p>
            <a:pPr algn="ctr"/>
            <a:r>
              <a:rPr lang="en-US" altLang="ko-KR" sz="2400" dirty="0" smtClean="0">
                <a:solidFill>
                  <a:srgbClr val="8713C7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Self Check List</a:t>
            </a:r>
            <a:endParaRPr lang="ko-KR" altLang="en-US" sz="2400" dirty="0">
              <a:solidFill>
                <a:srgbClr val="8713C7"/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764385"/>
              </p:ext>
            </p:extLst>
          </p:nvPr>
        </p:nvGraphicFramePr>
        <p:xfrm>
          <a:off x="468000" y="3861000"/>
          <a:ext cx="8209072" cy="2375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5498">
                  <a:extLst>
                    <a:ext uri="{9D8B030D-6E8A-4147-A177-3AD203B41FA5}">
                      <a16:colId xmlns:a16="http://schemas.microsoft.com/office/drawing/2014/main" val="1211667653"/>
                    </a:ext>
                  </a:extLst>
                </a:gridCol>
                <a:gridCol w="6783574">
                  <a:extLst>
                    <a:ext uri="{9D8B030D-6E8A-4147-A177-3AD203B41FA5}">
                      <a16:colId xmlns:a16="http://schemas.microsoft.com/office/drawing/2014/main" val="2067937882"/>
                    </a:ext>
                  </a:extLst>
                </a:gridCol>
              </a:tblGrid>
              <a:tr h="33942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baseline="0" dirty="0" smtClean="0">
                          <a:solidFill>
                            <a:srgbClr val="8713C7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YES / No</a:t>
                      </a:r>
                      <a:endParaRPr lang="ko-KR" altLang="en-US" sz="1050" b="1" dirty="0">
                        <a:solidFill>
                          <a:srgbClr val="8713C7"/>
                        </a:solidFill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아래 질문에는 모두 </a:t>
                      </a:r>
                      <a:r>
                        <a:rPr lang="en-US" altLang="ko-KR" sz="1050" b="1" u="sng" dirty="0" smtClean="0">
                          <a:solidFill>
                            <a:srgbClr val="8713C7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NO</a:t>
                      </a:r>
                      <a:r>
                        <a:rPr lang="en-US" altLang="ko-KR" sz="1050" b="0" u="sng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인 경우에만 신청이 가능합니다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.</a:t>
                      </a:r>
                      <a:endParaRPr lang="ko-KR" altLang="en-US" sz="1050" b="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7921061"/>
                  </a:ext>
                </a:extLst>
              </a:tr>
              <a:tr h="33942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1.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개인엔젤투자 이외에 기관 투자를 받은 적이 있습니까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ko-KR" altLang="en-US" sz="1050" b="0" dirty="0" smtClean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0078483"/>
                  </a:ext>
                </a:extLst>
              </a:tr>
              <a:tr h="33942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2.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기업 내 대표 및 임직원 중 채무불이행자가 있습니까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ko-KR" altLang="en-US" sz="1050" b="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9413225"/>
                  </a:ext>
                </a:extLst>
              </a:tr>
              <a:tr h="33942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3.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국세</a:t>
                      </a:r>
                      <a:r>
                        <a:rPr lang="ko-KR" altLang="en-US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</a:t>
                      </a:r>
                      <a:r>
                        <a:rPr lang="en-US" altLang="ko-KR" sz="1050" b="0" kern="1200" dirty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·</a:t>
                      </a:r>
                      <a:r>
                        <a:rPr lang="ko-KR" altLang="en-US" sz="1050" b="0" kern="1200" dirty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지방세</a:t>
                      </a:r>
                      <a:r>
                        <a:rPr lang="ko-KR" altLang="en-US" sz="1050" b="0" kern="1200" baseline="0" dirty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 체납 상태입니까</a:t>
                      </a:r>
                      <a:r>
                        <a:rPr lang="en-US" altLang="ko-KR" sz="1050" b="0" kern="1200" baseline="0" dirty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en-US" altLang="ko-KR" sz="1050" b="0" kern="1200" dirty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2374287"/>
                  </a:ext>
                </a:extLst>
              </a:tr>
              <a:tr h="339428">
                <a:tc>
                  <a:txBody>
                    <a:bodyPr/>
                    <a:lstStyle/>
                    <a:p>
                      <a:pPr latinLnBrk="1"/>
                      <a:endParaRPr lang="ko-KR" altLang="en-US" sz="105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4.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부채 비율이 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1,000%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이상입니까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ko-KR" altLang="en-US" sz="1050" b="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8908867"/>
                  </a:ext>
                </a:extLst>
              </a:tr>
              <a:tr h="339428">
                <a:tc>
                  <a:txBody>
                    <a:bodyPr/>
                    <a:lstStyle/>
                    <a:p>
                      <a:pPr latinLnBrk="1"/>
                      <a:endParaRPr lang="ko-KR" altLang="en-US" sz="105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5. ‘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중소기업 기술개발사업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’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을 현재 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2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개 이상 수행하고 있습니까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ko-KR" altLang="en-US" sz="1050" b="0" dirty="0" smtClean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175236"/>
                  </a:ext>
                </a:extLst>
              </a:tr>
              <a:tr h="33942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6. ‘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국가연구개발사업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’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참여 제한이 존재하지 않는 사업체입니까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ko-KR" altLang="en-US" sz="1050" b="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3081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55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0185"/>
            <a:ext cx="2316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Product Leadership</a:t>
            </a:r>
            <a:endParaRPr lang="ko-KR" altLang="en-US" b="1" dirty="0"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00526" y="189000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① 차별성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1109909" y="2305561"/>
            <a:ext cx="748800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 latinLnBrk="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현재 보유중인 상품 또는 서비스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솔루션에 대하여 작성 바랍니다 </a:t>
            </a:r>
            <a:r>
              <a:rPr lang="en-US" altLang="ko-KR" b="1" dirty="0">
                <a:latin typeface="+mn-ea"/>
              </a:rPr>
              <a:t>(</a:t>
            </a:r>
            <a:r>
              <a:rPr lang="ko-KR" altLang="en-US" b="1" dirty="0" err="1">
                <a:latin typeface="+mn-ea"/>
              </a:rPr>
              <a:t>차별점</a:t>
            </a:r>
            <a:r>
              <a:rPr lang="ko-KR" altLang="en-US" b="1" dirty="0">
                <a:latin typeface="+mn-ea"/>
              </a:rPr>
              <a:t> 중심</a:t>
            </a:r>
            <a:r>
              <a:rPr lang="en-US" altLang="ko-KR" b="1" dirty="0">
                <a:latin typeface="+mn-ea"/>
              </a:rPr>
              <a:t>)</a:t>
            </a:r>
          </a:p>
          <a:p>
            <a:pPr marL="182563" indent="-182563" latinLnBrk="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기존의 상품 또는 서비스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솔루션 대비 새로운 점에 대하여 작성 바랍니다</a:t>
            </a:r>
          </a:p>
        </p:txBody>
      </p:sp>
    </p:spTree>
    <p:extLst>
      <p:ext uri="{BB962C8B-B14F-4D97-AF65-F5344CB8AC3E}">
        <p14:creationId xmlns:p14="http://schemas.microsoft.com/office/powerpoint/2010/main" val="231889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50000"/>
          </a:schemeClr>
        </a:solidFill>
        <a:ln w="6350">
          <a:solidFill>
            <a:schemeClr val="bg1">
              <a:lumMod val="50000"/>
            </a:schemeClr>
          </a:solidFill>
        </a:ln>
      </a:spPr>
      <a:bodyPr rtlCol="0" anchor="ctr"/>
      <a:lstStyle>
        <a:defPPr algn="ctr">
          <a:defRPr sz="1200" dirty="0" smtClean="0">
            <a:solidFill>
              <a:schemeClr val="bg1"/>
            </a:solidFill>
            <a:latin typeface="+mn-ea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4429</TotalTime>
  <Words>1473</Words>
  <Application>Microsoft Office PowerPoint</Application>
  <PresentationFormat>화면 슬라이드 쇼(4:3)</PresentationFormat>
  <Paragraphs>271</Paragraphs>
  <Slides>21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34" baseType="lpstr">
      <vt:lpstr>HY헤드라인M</vt:lpstr>
      <vt:lpstr>나눔바른고딕</vt:lpstr>
      <vt:lpstr>맑은 고딕</vt:lpstr>
      <vt:lpstr>맑은 고딕 Semilight</vt:lpstr>
      <vt:lpstr>함초롬바탕</vt:lpstr>
      <vt:lpstr>휴먼둥근헤드라인</vt:lpstr>
      <vt:lpstr>Arial</vt:lpstr>
      <vt:lpstr>Calibri</vt:lpstr>
      <vt:lpstr>Calibri Light</vt:lpstr>
      <vt:lpstr>Helvetica</vt:lpstr>
      <vt:lpstr>Wingdings</vt:lpstr>
      <vt:lpstr>Office 테마</vt:lpstr>
      <vt:lpstr>think-cell Slide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LG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교육용 18</dc:creator>
  <cp:lastModifiedBy>user</cp:lastModifiedBy>
  <cp:revision>198</cp:revision>
  <cp:lastPrinted>2024-07-24T00:18:22Z</cp:lastPrinted>
  <dcterms:created xsi:type="dcterms:W3CDTF">2018-05-28T02:53:19Z</dcterms:created>
  <dcterms:modified xsi:type="dcterms:W3CDTF">2024-07-24T00:19:19Z</dcterms:modified>
</cp:coreProperties>
</file>